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309" r:id="rId2"/>
    <p:sldId id="256" r:id="rId3"/>
    <p:sldId id="290" r:id="rId4"/>
    <p:sldId id="291" r:id="rId5"/>
    <p:sldId id="292" r:id="rId6"/>
    <p:sldId id="266" r:id="rId7"/>
    <p:sldId id="267" r:id="rId8"/>
    <p:sldId id="293" r:id="rId9"/>
    <p:sldId id="268" r:id="rId10"/>
    <p:sldId id="269" r:id="rId11"/>
    <p:sldId id="270" r:id="rId12"/>
    <p:sldId id="271" r:id="rId13"/>
    <p:sldId id="272" r:id="rId14"/>
    <p:sldId id="273" r:id="rId15"/>
    <p:sldId id="274" r:id="rId16"/>
    <p:sldId id="275" r:id="rId17"/>
    <p:sldId id="276" r:id="rId18"/>
    <p:sldId id="277" r:id="rId19"/>
    <p:sldId id="257" r:id="rId20"/>
    <p:sldId id="258" r:id="rId21"/>
    <p:sldId id="259" r:id="rId22"/>
    <p:sldId id="260" r:id="rId23"/>
    <p:sldId id="261" r:id="rId24"/>
    <p:sldId id="262" r:id="rId25"/>
    <p:sldId id="263" r:id="rId26"/>
    <p:sldId id="264" r:id="rId27"/>
    <p:sldId id="278" r:id="rId28"/>
    <p:sldId id="279" r:id="rId29"/>
    <p:sldId id="280" r:id="rId30"/>
    <p:sldId id="281" r:id="rId31"/>
    <p:sldId id="282" r:id="rId32"/>
    <p:sldId id="283" r:id="rId33"/>
    <p:sldId id="284" r:id="rId34"/>
    <p:sldId id="285"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287" r:id="rId48"/>
    <p:sldId id="288" r:id="rId49"/>
    <p:sldId id="289" r:id="rId50"/>
    <p:sldId id="294" r:id="rId51"/>
    <p:sldId id="295" r:id="rId52"/>
    <p:sldId id="296" r:id="rId53"/>
  </p:sldIdLst>
  <p:sldSz cx="9144000" cy="6858000" type="screen4x3"/>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howGuides="1">
      <p:cViewPr varScale="1">
        <p:scale>
          <a:sx n="82" d="100"/>
          <a:sy n="82" d="100"/>
        </p:scale>
        <p:origin x="1474" y="5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1F2DF7-BF74-4F3E-8643-0A8A906AEE78}" type="datetimeFigureOut">
              <a:rPr lang="x-none" smtClean="0"/>
              <a:t>2/6/23</a:t>
            </a:fld>
            <a:endParaRPr lang="x-non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A1EF16-4038-43CC-8BAE-194064A9B159}" type="slidenum">
              <a:rPr lang="x-none" smtClean="0"/>
              <a:t>‹#›</a:t>
            </a:fld>
            <a:endParaRPr lang="x-none"/>
          </a:p>
        </p:txBody>
      </p:sp>
    </p:spTree>
    <p:extLst>
      <p:ext uri="{BB962C8B-B14F-4D97-AF65-F5344CB8AC3E}">
        <p14:creationId xmlns:p14="http://schemas.microsoft.com/office/powerpoint/2010/main" val="328198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FDCEFF-3A0D-4243-B0DE-9F60A5E5659E}" type="slidenum">
              <a:rPr lang="en-US"/>
              <a:pPr/>
              <a:t>4</a:t>
            </a:fld>
            <a:endParaRPr lang="en-US"/>
          </a:p>
        </p:txBody>
      </p:sp>
      <p:sp>
        <p:nvSpPr>
          <p:cNvPr id="6146" name="Rectangle 2"/>
          <p:cNvSpPr>
            <a:spLocks noGrp="1" noRot="1" noChangeAspect="1" noChangeArrowheads="1" noTextEdit="1"/>
          </p:cNvSpPr>
          <p:nvPr>
            <p:ph type="sldImg"/>
          </p:nvPr>
        </p:nvSpPr>
        <p:spPr>
          <a:xfrm>
            <a:off x="1152525" y="693738"/>
            <a:ext cx="4552950" cy="3414712"/>
          </a:xfrm>
          <a:ln/>
        </p:spPr>
      </p:sp>
      <p:sp>
        <p:nvSpPr>
          <p:cNvPr id="6147" name="Rectangle 3"/>
          <p:cNvSpPr>
            <a:spLocks noGrp="1" noChangeArrowheads="1"/>
          </p:cNvSpPr>
          <p:nvPr>
            <p:ph type="body" idx="1"/>
          </p:nvPr>
        </p:nvSpPr>
        <p:spPr>
          <a:xfrm>
            <a:off x="914400" y="4344988"/>
            <a:ext cx="5029200" cy="4114800"/>
          </a:xfrm>
        </p:spPr>
        <p:txBody>
          <a:bodyPr/>
          <a:lstStyle/>
          <a:p>
            <a:endParaRPr lang="x-none"/>
          </a:p>
        </p:txBody>
      </p:sp>
    </p:spTree>
    <p:extLst>
      <p:ext uri="{BB962C8B-B14F-4D97-AF65-F5344CB8AC3E}">
        <p14:creationId xmlns:p14="http://schemas.microsoft.com/office/powerpoint/2010/main" val="173759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D2946F-FF4A-4AB1-9CB4-4CDD179DAB42}" type="slidenum">
              <a:rPr lang="en-US"/>
              <a:pPr/>
              <a:t>5</a:t>
            </a:fld>
            <a:endParaRPr lang="en-US"/>
          </a:p>
        </p:txBody>
      </p:sp>
      <p:sp>
        <p:nvSpPr>
          <p:cNvPr id="8194" name="Rectangle 2"/>
          <p:cNvSpPr>
            <a:spLocks noGrp="1" noRot="1" noChangeAspect="1" noChangeArrowheads="1" noTextEdit="1"/>
          </p:cNvSpPr>
          <p:nvPr>
            <p:ph type="sldImg"/>
          </p:nvPr>
        </p:nvSpPr>
        <p:spPr>
          <a:xfrm>
            <a:off x="1152525" y="693738"/>
            <a:ext cx="4552950" cy="3414712"/>
          </a:xfrm>
          <a:ln/>
        </p:spPr>
      </p:sp>
      <p:sp>
        <p:nvSpPr>
          <p:cNvPr id="8195" name="Rectangle 3"/>
          <p:cNvSpPr>
            <a:spLocks noGrp="1" noChangeArrowheads="1"/>
          </p:cNvSpPr>
          <p:nvPr>
            <p:ph type="body" idx="1"/>
          </p:nvPr>
        </p:nvSpPr>
        <p:spPr>
          <a:xfrm>
            <a:off x="914400" y="4344988"/>
            <a:ext cx="5029200" cy="4114800"/>
          </a:xfrm>
        </p:spPr>
        <p:txBody>
          <a:bodyPr/>
          <a:lstStyle/>
          <a:p>
            <a:endParaRPr lang="x-none"/>
          </a:p>
        </p:txBody>
      </p:sp>
    </p:spTree>
    <p:extLst>
      <p:ext uri="{BB962C8B-B14F-4D97-AF65-F5344CB8AC3E}">
        <p14:creationId xmlns:p14="http://schemas.microsoft.com/office/powerpoint/2010/main" val="1939438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2745990A-2852-4620-94CF-E0C6EE0C752F}" type="slidenum">
              <a:rPr lang="en-US"/>
              <a:pPr/>
              <a:t>23</a:t>
            </a:fld>
            <a:endParaRPr lang="en-US"/>
          </a:p>
        </p:txBody>
      </p:sp>
      <p:sp>
        <p:nvSpPr>
          <p:cNvPr id="56322" name="Rectangle 2"/>
          <p:cNvSpPr>
            <a:spLocks noGrp="1" noRot="1" noChangeAspect="1" noChangeArrowheads="1" noTextEdit="1"/>
          </p:cNvSpPr>
          <p:nvPr>
            <p:ph type="sldImg"/>
          </p:nvPr>
        </p:nvSpPr>
        <p:spPr>
          <a:xfrm>
            <a:off x="1144588" y="685800"/>
            <a:ext cx="4572000" cy="3429000"/>
          </a:xfrm>
          <a:ln/>
        </p:spPr>
      </p:sp>
    </p:spTree>
    <p:extLst>
      <p:ext uri="{BB962C8B-B14F-4D97-AF65-F5344CB8AC3E}">
        <p14:creationId xmlns:p14="http://schemas.microsoft.com/office/powerpoint/2010/main" val="1635134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lvl1pPr eaLnBrk="0" hangingPunct="0">
              <a:defRPr sz="1200">
                <a:solidFill>
                  <a:schemeClr val="tx1"/>
                </a:solidFill>
                <a:latin typeface="Arial" pitchFamily="34" charset="0"/>
              </a:defRPr>
            </a:lvl1pPr>
            <a:lvl2pPr marL="742950" indent="-285750" eaLnBrk="0" hangingPunct="0">
              <a:defRPr sz="1200">
                <a:solidFill>
                  <a:schemeClr val="tx1"/>
                </a:solidFill>
                <a:latin typeface="Arial" pitchFamily="34" charset="0"/>
              </a:defRPr>
            </a:lvl2pPr>
            <a:lvl3pPr marL="1143000" indent="-228600" eaLnBrk="0" hangingPunct="0">
              <a:defRPr sz="1200">
                <a:solidFill>
                  <a:schemeClr val="tx1"/>
                </a:solidFill>
                <a:latin typeface="Arial" pitchFamily="34" charset="0"/>
              </a:defRPr>
            </a:lvl3pPr>
            <a:lvl4pPr marL="1600200" indent="-228600" eaLnBrk="0" hangingPunct="0">
              <a:defRPr sz="1200">
                <a:solidFill>
                  <a:schemeClr val="tx1"/>
                </a:solidFill>
                <a:latin typeface="Arial" pitchFamily="34" charset="0"/>
              </a:defRPr>
            </a:lvl4pPr>
            <a:lvl5pPr marL="2057400" indent="-228600" eaLnBrk="0" hangingPunct="0">
              <a:defRPr sz="1200">
                <a:solidFill>
                  <a:schemeClr val="tx1"/>
                </a:solidFill>
                <a:latin typeface="Arial" pitchFamily="34" charset="0"/>
              </a:defRPr>
            </a:lvl5pPr>
            <a:lvl6pPr marL="2514600" indent="-228600" algn="ctr" eaLnBrk="0" fontAlgn="base" hangingPunct="0">
              <a:spcBef>
                <a:spcPct val="0"/>
              </a:spcBef>
              <a:spcAft>
                <a:spcPct val="0"/>
              </a:spcAft>
              <a:defRPr sz="1200">
                <a:solidFill>
                  <a:schemeClr val="tx1"/>
                </a:solidFill>
                <a:latin typeface="Arial" pitchFamily="34" charset="0"/>
              </a:defRPr>
            </a:lvl6pPr>
            <a:lvl7pPr marL="2971800" indent="-228600" algn="ctr" eaLnBrk="0" fontAlgn="base" hangingPunct="0">
              <a:spcBef>
                <a:spcPct val="0"/>
              </a:spcBef>
              <a:spcAft>
                <a:spcPct val="0"/>
              </a:spcAft>
              <a:defRPr sz="1200">
                <a:solidFill>
                  <a:schemeClr val="tx1"/>
                </a:solidFill>
                <a:latin typeface="Arial" pitchFamily="34" charset="0"/>
              </a:defRPr>
            </a:lvl7pPr>
            <a:lvl8pPr marL="3429000" indent="-228600" algn="ctr" eaLnBrk="0" fontAlgn="base" hangingPunct="0">
              <a:spcBef>
                <a:spcPct val="0"/>
              </a:spcBef>
              <a:spcAft>
                <a:spcPct val="0"/>
              </a:spcAft>
              <a:defRPr sz="1200">
                <a:solidFill>
                  <a:schemeClr val="tx1"/>
                </a:solidFill>
                <a:latin typeface="Arial" pitchFamily="34" charset="0"/>
              </a:defRPr>
            </a:lvl8pPr>
            <a:lvl9pPr marL="3886200" indent="-228600" algn="ctr" eaLnBrk="0" fontAlgn="base" hangingPunct="0">
              <a:spcBef>
                <a:spcPct val="0"/>
              </a:spcBef>
              <a:spcAft>
                <a:spcPct val="0"/>
              </a:spcAft>
              <a:defRPr sz="1200">
                <a:solidFill>
                  <a:schemeClr val="tx1"/>
                </a:solidFill>
                <a:latin typeface="Arial" pitchFamily="34" charset="0"/>
              </a:defRPr>
            </a:lvl9pPr>
          </a:lstStyle>
          <a:p>
            <a:pPr eaLnBrk="1" hangingPunct="1"/>
            <a:fld id="{AF7187A6-913F-4A9F-94F7-96098D85A55B}" type="slidenum">
              <a:rPr lang="sr-Latn-CS" smtClean="0"/>
              <a:pPr eaLnBrk="1" hangingPunct="1"/>
              <a:t>42</a:t>
            </a:fld>
            <a:endParaRPr lang="sr-Latn-CS"/>
          </a:p>
        </p:txBody>
      </p:sp>
      <p:sp>
        <p:nvSpPr>
          <p:cNvPr id="155651" name="Rectangle 2"/>
          <p:cNvSpPr>
            <a:spLocks noGrp="1" noRot="1" noChangeAspect="1" noChangeArrowheads="1" noTextEdit="1"/>
          </p:cNvSpPr>
          <p:nvPr>
            <p:ph type="sldImg"/>
          </p:nvPr>
        </p:nvSpPr>
        <p:spPr>
          <a:xfrm>
            <a:off x="1152525" y="693738"/>
            <a:ext cx="4554538" cy="3414712"/>
          </a:xfrm>
          <a:ln/>
        </p:spPr>
      </p:sp>
      <p:sp>
        <p:nvSpPr>
          <p:cNvPr id="155652" name="Rectangle 3"/>
          <p:cNvSpPr>
            <a:spLocks noGrp="1" noChangeArrowheads="1"/>
          </p:cNvSpPr>
          <p:nvPr>
            <p:ph type="body" idx="1"/>
          </p:nvPr>
        </p:nvSpPr>
        <p:spPr>
          <a:xfrm>
            <a:off x="914508" y="4343912"/>
            <a:ext cx="5028986" cy="4115823"/>
          </a:xfrm>
          <a:noFill/>
        </p:spPr>
        <p:txBody>
          <a:bodyPr/>
          <a:lstStyle/>
          <a:p>
            <a:pPr eaLnBrk="1" hangingPunct="1"/>
            <a:endParaRPr lang="en-US"/>
          </a:p>
        </p:txBody>
      </p:sp>
    </p:spTree>
    <p:extLst>
      <p:ext uri="{BB962C8B-B14F-4D97-AF65-F5344CB8AC3E}">
        <p14:creationId xmlns:p14="http://schemas.microsoft.com/office/powerpoint/2010/main" val="351293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eaLnBrk="0" hangingPunct="0">
              <a:defRPr sz="1200">
                <a:solidFill>
                  <a:schemeClr val="tx1"/>
                </a:solidFill>
                <a:latin typeface="Arial" pitchFamily="34" charset="0"/>
              </a:defRPr>
            </a:lvl1pPr>
            <a:lvl2pPr marL="742950" indent="-285750" eaLnBrk="0" hangingPunct="0">
              <a:defRPr sz="1200">
                <a:solidFill>
                  <a:schemeClr val="tx1"/>
                </a:solidFill>
                <a:latin typeface="Arial" pitchFamily="34" charset="0"/>
              </a:defRPr>
            </a:lvl2pPr>
            <a:lvl3pPr marL="1143000" indent="-228600" eaLnBrk="0" hangingPunct="0">
              <a:defRPr sz="1200">
                <a:solidFill>
                  <a:schemeClr val="tx1"/>
                </a:solidFill>
                <a:latin typeface="Arial" pitchFamily="34" charset="0"/>
              </a:defRPr>
            </a:lvl3pPr>
            <a:lvl4pPr marL="1600200" indent="-228600" eaLnBrk="0" hangingPunct="0">
              <a:defRPr sz="1200">
                <a:solidFill>
                  <a:schemeClr val="tx1"/>
                </a:solidFill>
                <a:latin typeface="Arial" pitchFamily="34" charset="0"/>
              </a:defRPr>
            </a:lvl4pPr>
            <a:lvl5pPr marL="2057400" indent="-228600" eaLnBrk="0" hangingPunct="0">
              <a:defRPr sz="1200">
                <a:solidFill>
                  <a:schemeClr val="tx1"/>
                </a:solidFill>
                <a:latin typeface="Arial" pitchFamily="34" charset="0"/>
              </a:defRPr>
            </a:lvl5pPr>
            <a:lvl6pPr marL="2514600" indent="-228600" algn="ctr" eaLnBrk="0" fontAlgn="base" hangingPunct="0">
              <a:spcBef>
                <a:spcPct val="0"/>
              </a:spcBef>
              <a:spcAft>
                <a:spcPct val="0"/>
              </a:spcAft>
              <a:defRPr sz="1200">
                <a:solidFill>
                  <a:schemeClr val="tx1"/>
                </a:solidFill>
                <a:latin typeface="Arial" pitchFamily="34" charset="0"/>
              </a:defRPr>
            </a:lvl6pPr>
            <a:lvl7pPr marL="2971800" indent="-228600" algn="ctr" eaLnBrk="0" fontAlgn="base" hangingPunct="0">
              <a:spcBef>
                <a:spcPct val="0"/>
              </a:spcBef>
              <a:spcAft>
                <a:spcPct val="0"/>
              </a:spcAft>
              <a:defRPr sz="1200">
                <a:solidFill>
                  <a:schemeClr val="tx1"/>
                </a:solidFill>
                <a:latin typeface="Arial" pitchFamily="34" charset="0"/>
              </a:defRPr>
            </a:lvl7pPr>
            <a:lvl8pPr marL="3429000" indent="-228600" algn="ctr" eaLnBrk="0" fontAlgn="base" hangingPunct="0">
              <a:spcBef>
                <a:spcPct val="0"/>
              </a:spcBef>
              <a:spcAft>
                <a:spcPct val="0"/>
              </a:spcAft>
              <a:defRPr sz="1200">
                <a:solidFill>
                  <a:schemeClr val="tx1"/>
                </a:solidFill>
                <a:latin typeface="Arial" pitchFamily="34" charset="0"/>
              </a:defRPr>
            </a:lvl8pPr>
            <a:lvl9pPr marL="3886200" indent="-228600" algn="ctr" eaLnBrk="0" fontAlgn="base" hangingPunct="0">
              <a:spcBef>
                <a:spcPct val="0"/>
              </a:spcBef>
              <a:spcAft>
                <a:spcPct val="0"/>
              </a:spcAft>
              <a:defRPr sz="1200">
                <a:solidFill>
                  <a:schemeClr val="tx1"/>
                </a:solidFill>
                <a:latin typeface="Arial" pitchFamily="34" charset="0"/>
              </a:defRPr>
            </a:lvl9pPr>
          </a:lstStyle>
          <a:p>
            <a:pPr eaLnBrk="1" hangingPunct="1"/>
            <a:fld id="{2E44D260-ED83-4D5F-A4F1-691789F43608}" type="slidenum">
              <a:rPr lang="sr-Latn-CS" smtClean="0"/>
              <a:pPr eaLnBrk="1" hangingPunct="1"/>
              <a:t>43</a:t>
            </a:fld>
            <a:endParaRPr lang="sr-Latn-CS"/>
          </a:p>
        </p:txBody>
      </p:sp>
      <p:sp>
        <p:nvSpPr>
          <p:cNvPr id="156675" name="Rectangle 2"/>
          <p:cNvSpPr>
            <a:spLocks noGrp="1" noRot="1" noChangeAspect="1" noChangeArrowheads="1" noTextEdit="1"/>
          </p:cNvSpPr>
          <p:nvPr>
            <p:ph type="sldImg"/>
          </p:nvPr>
        </p:nvSpPr>
        <p:spPr>
          <a:xfrm>
            <a:off x="1152525" y="693738"/>
            <a:ext cx="4554538" cy="3414712"/>
          </a:xfrm>
          <a:ln/>
        </p:spPr>
      </p:sp>
      <p:sp>
        <p:nvSpPr>
          <p:cNvPr id="156676" name="Rectangle 3"/>
          <p:cNvSpPr>
            <a:spLocks noGrp="1" noChangeArrowheads="1"/>
          </p:cNvSpPr>
          <p:nvPr>
            <p:ph type="body" idx="1"/>
          </p:nvPr>
        </p:nvSpPr>
        <p:spPr>
          <a:xfrm>
            <a:off x="914508" y="4343912"/>
            <a:ext cx="5028986" cy="4115823"/>
          </a:xfrm>
          <a:noFill/>
        </p:spPr>
        <p:txBody>
          <a:bodyPr/>
          <a:lstStyle/>
          <a:p>
            <a:pPr eaLnBrk="1" hangingPunct="1"/>
            <a:endParaRPr lang="en-US"/>
          </a:p>
        </p:txBody>
      </p:sp>
    </p:spTree>
    <p:extLst>
      <p:ext uri="{BB962C8B-B14F-4D97-AF65-F5344CB8AC3E}">
        <p14:creationId xmlns:p14="http://schemas.microsoft.com/office/powerpoint/2010/main" val="764619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lvl1pPr eaLnBrk="0" hangingPunct="0">
              <a:defRPr sz="1200">
                <a:solidFill>
                  <a:schemeClr val="tx1"/>
                </a:solidFill>
                <a:latin typeface="Arial" pitchFamily="34" charset="0"/>
              </a:defRPr>
            </a:lvl1pPr>
            <a:lvl2pPr marL="742950" indent="-285750" eaLnBrk="0" hangingPunct="0">
              <a:defRPr sz="1200">
                <a:solidFill>
                  <a:schemeClr val="tx1"/>
                </a:solidFill>
                <a:latin typeface="Arial" pitchFamily="34" charset="0"/>
              </a:defRPr>
            </a:lvl2pPr>
            <a:lvl3pPr marL="1143000" indent="-228600" eaLnBrk="0" hangingPunct="0">
              <a:defRPr sz="1200">
                <a:solidFill>
                  <a:schemeClr val="tx1"/>
                </a:solidFill>
                <a:latin typeface="Arial" pitchFamily="34" charset="0"/>
              </a:defRPr>
            </a:lvl3pPr>
            <a:lvl4pPr marL="1600200" indent="-228600" eaLnBrk="0" hangingPunct="0">
              <a:defRPr sz="1200">
                <a:solidFill>
                  <a:schemeClr val="tx1"/>
                </a:solidFill>
                <a:latin typeface="Arial" pitchFamily="34" charset="0"/>
              </a:defRPr>
            </a:lvl4pPr>
            <a:lvl5pPr marL="2057400" indent="-228600" eaLnBrk="0" hangingPunct="0">
              <a:defRPr sz="1200">
                <a:solidFill>
                  <a:schemeClr val="tx1"/>
                </a:solidFill>
                <a:latin typeface="Arial" pitchFamily="34" charset="0"/>
              </a:defRPr>
            </a:lvl5pPr>
            <a:lvl6pPr marL="2514600" indent="-228600" algn="ctr" eaLnBrk="0" fontAlgn="base" hangingPunct="0">
              <a:spcBef>
                <a:spcPct val="0"/>
              </a:spcBef>
              <a:spcAft>
                <a:spcPct val="0"/>
              </a:spcAft>
              <a:defRPr sz="1200">
                <a:solidFill>
                  <a:schemeClr val="tx1"/>
                </a:solidFill>
                <a:latin typeface="Arial" pitchFamily="34" charset="0"/>
              </a:defRPr>
            </a:lvl6pPr>
            <a:lvl7pPr marL="2971800" indent="-228600" algn="ctr" eaLnBrk="0" fontAlgn="base" hangingPunct="0">
              <a:spcBef>
                <a:spcPct val="0"/>
              </a:spcBef>
              <a:spcAft>
                <a:spcPct val="0"/>
              </a:spcAft>
              <a:defRPr sz="1200">
                <a:solidFill>
                  <a:schemeClr val="tx1"/>
                </a:solidFill>
                <a:latin typeface="Arial" pitchFamily="34" charset="0"/>
              </a:defRPr>
            </a:lvl7pPr>
            <a:lvl8pPr marL="3429000" indent="-228600" algn="ctr" eaLnBrk="0" fontAlgn="base" hangingPunct="0">
              <a:spcBef>
                <a:spcPct val="0"/>
              </a:spcBef>
              <a:spcAft>
                <a:spcPct val="0"/>
              </a:spcAft>
              <a:defRPr sz="1200">
                <a:solidFill>
                  <a:schemeClr val="tx1"/>
                </a:solidFill>
                <a:latin typeface="Arial" pitchFamily="34" charset="0"/>
              </a:defRPr>
            </a:lvl8pPr>
            <a:lvl9pPr marL="3886200" indent="-228600" algn="ctr" eaLnBrk="0" fontAlgn="base" hangingPunct="0">
              <a:spcBef>
                <a:spcPct val="0"/>
              </a:spcBef>
              <a:spcAft>
                <a:spcPct val="0"/>
              </a:spcAft>
              <a:defRPr sz="1200">
                <a:solidFill>
                  <a:schemeClr val="tx1"/>
                </a:solidFill>
                <a:latin typeface="Arial" pitchFamily="34" charset="0"/>
              </a:defRPr>
            </a:lvl9pPr>
          </a:lstStyle>
          <a:p>
            <a:pPr eaLnBrk="1" hangingPunct="1"/>
            <a:fld id="{F4210CB0-D22B-4028-80B5-DE31D52687D9}" type="slidenum">
              <a:rPr lang="sr-Latn-CS" smtClean="0"/>
              <a:pPr eaLnBrk="1" hangingPunct="1"/>
              <a:t>44</a:t>
            </a:fld>
            <a:endParaRPr lang="sr-Latn-CS"/>
          </a:p>
        </p:txBody>
      </p:sp>
      <p:sp>
        <p:nvSpPr>
          <p:cNvPr id="157699" name="Text Box 2"/>
          <p:cNvSpPr txBox="1">
            <a:spLocks noChangeArrowheads="1"/>
          </p:cNvSpPr>
          <p:nvPr/>
        </p:nvSpPr>
        <p:spPr bwMode="auto">
          <a:xfrm>
            <a:off x="451648" y="7215485"/>
            <a:ext cx="5857008" cy="6872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31925" tIns="65962" rIns="131925" bIns="65962">
            <a:spAutoFit/>
          </a:bodyPr>
          <a:lstStyle>
            <a:lvl1pPr eaLnBrk="0" hangingPunct="0">
              <a:defRPr sz="1200">
                <a:solidFill>
                  <a:schemeClr val="tx1"/>
                </a:solidFill>
                <a:latin typeface="Arial" pitchFamily="34" charset="0"/>
              </a:defRPr>
            </a:lvl1pPr>
            <a:lvl2pPr marL="742950" indent="-285750" eaLnBrk="0" hangingPunct="0">
              <a:defRPr sz="1200">
                <a:solidFill>
                  <a:schemeClr val="tx1"/>
                </a:solidFill>
                <a:latin typeface="Arial" pitchFamily="34" charset="0"/>
              </a:defRPr>
            </a:lvl2pPr>
            <a:lvl3pPr marL="1143000" indent="-228600" eaLnBrk="0" hangingPunct="0">
              <a:defRPr sz="1200">
                <a:solidFill>
                  <a:schemeClr val="tx1"/>
                </a:solidFill>
                <a:latin typeface="Arial" pitchFamily="34" charset="0"/>
              </a:defRPr>
            </a:lvl3pPr>
            <a:lvl4pPr marL="1600200" indent="-228600" eaLnBrk="0" hangingPunct="0">
              <a:defRPr sz="1200">
                <a:solidFill>
                  <a:schemeClr val="tx1"/>
                </a:solidFill>
                <a:latin typeface="Arial" pitchFamily="34" charset="0"/>
              </a:defRPr>
            </a:lvl4pPr>
            <a:lvl5pPr marL="2057400" indent="-228600" eaLnBrk="0" hangingPunct="0">
              <a:defRPr sz="1200">
                <a:solidFill>
                  <a:schemeClr val="tx1"/>
                </a:solidFill>
                <a:latin typeface="Arial" pitchFamily="34" charset="0"/>
              </a:defRPr>
            </a:lvl5pPr>
            <a:lvl6pPr marL="2514600" indent="-228600" algn="ctr" eaLnBrk="0" fontAlgn="base" hangingPunct="0">
              <a:spcBef>
                <a:spcPct val="0"/>
              </a:spcBef>
              <a:spcAft>
                <a:spcPct val="0"/>
              </a:spcAft>
              <a:defRPr sz="1200">
                <a:solidFill>
                  <a:schemeClr val="tx1"/>
                </a:solidFill>
                <a:latin typeface="Arial" pitchFamily="34" charset="0"/>
              </a:defRPr>
            </a:lvl6pPr>
            <a:lvl7pPr marL="2971800" indent="-228600" algn="ctr" eaLnBrk="0" fontAlgn="base" hangingPunct="0">
              <a:spcBef>
                <a:spcPct val="0"/>
              </a:spcBef>
              <a:spcAft>
                <a:spcPct val="0"/>
              </a:spcAft>
              <a:defRPr sz="1200">
                <a:solidFill>
                  <a:schemeClr val="tx1"/>
                </a:solidFill>
                <a:latin typeface="Arial" pitchFamily="34" charset="0"/>
              </a:defRPr>
            </a:lvl7pPr>
            <a:lvl8pPr marL="3429000" indent="-228600" algn="ctr" eaLnBrk="0" fontAlgn="base" hangingPunct="0">
              <a:spcBef>
                <a:spcPct val="0"/>
              </a:spcBef>
              <a:spcAft>
                <a:spcPct val="0"/>
              </a:spcAft>
              <a:defRPr sz="1200">
                <a:solidFill>
                  <a:schemeClr val="tx1"/>
                </a:solidFill>
                <a:latin typeface="Arial" pitchFamily="34" charset="0"/>
              </a:defRPr>
            </a:lvl8pPr>
            <a:lvl9pPr marL="3886200" indent="-228600" algn="ctr" eaLnBrk="0" fontAlgn="base" hangingPunct="0">
              <a:spcBef>
                <a:spcPct val="0"/>
              </a:spcBef>
              <a:spcAft>
                <a:spcPct val="0"/>
              </a:spcAft>
              <a:defRPr sz="1200">
                <a:solidFill>
                  <a:schemeClr val="tx1"/>
                </a:solidFill>
                <a:latin typeface="Arial" pitchFamily="34" charset="0"/>
              </a:defRPr>
            </a:lvl9pPr>
          </a:lstStyle>
          <a:p>
            <a:pPr algn="l" eaLnBrk="1" hangingPunct="1"/>
            <a:r>
              <a:rPr lang="en-GB" b="1"/>
              <a:t>References:</a:t>
            </a:r>
            <a:endParaRPr lang="en-US" sz="2400" b="1"/>
          </a:p>
          <a:p>
            <a:pPr algn="l" eaLnBrk="1" hangingPunct="1"/>
            <a:r>
              <a:rPr lang="en-US"/>
              <a:t>1. Topol EJ, Yadav JS. </a:t>
            </a:r>
            <a:r>
              <a:rPr lang="en-US" i="1"/>
              <a:t>Circulation</a:t>
            </a:r>
            <a:r>
              <a:rPr lang="en-US"/>
              <a:t> 2000; 101: 570–80.</a:t>
            </a:r>
          </a:p>
          <a:p>
            <a:pPr algn="l" eaLnBrk="1" hangingPunct="1"/>
            <a:r>
              <a:rPr lang="en-US"/>
              <a:t>2. Drouet L. </a:t>
            </a:r>
            <a:r>
              <a:rPr lang="en-US" i="1"/>
              <a:t>Cerebrovasc Dis</a:t>
            </a:r>
            <a:r>
              <a:rPr lang="en-US"/>
              <a:t> 2002; 13(suppl 1): 1–6.</a:t>
            </a:r>
          </a:p>
        </p:txBody>
      </p:sp>
      <p:sp>
        <p:nvSpPr>
          <p:cNvPr id="157700" name="Line 3"/>
          <p:cNvSpPr>
            <a:spLocks noChangeShapeType="1"/>
          </p:cNvSpPr>
          <p:nvPr/>
        </p:nvSpPr>
        <p:spPr bwMode="auto">
          <a:xfrm>
            <a:off x="581377" y="7193553"/>
            <a:ext cx="554469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157701" name="Rectangle 4"/>
          <p:cNvSpPr>
            <a:spLocks noGrp="1" noRot="1" noChangeAspect="1" noChangeArrowheads="1" noTextEdit="1"/>
          </p:cNvSpPr>
          <p:nvPr>
            <p:ph type="sldImg"/>
          </p:nvPr>
        </p:nvSpPr>
        <p:spPr>
          <a:xfrm>
            <a:off x="1295400" y="547688"/>
            <a:ext cx="4268788" cy="3200400"/>
          </a:xfrm>
          <a:ln/>
        </p:spPr>
      </p:sp>
      <p:sp>
        <p:nvSpPr>
          <p:cNvPr id="157702" name="Rectangle 5"/>
          <p:cNvSpPr>
            <a:spLocks noGrp="1" noChangeArrowheads="1"/>
          </p:cNvSpPr>
          <p:nvPr>
            <p:ph type="body" idx="1"/>
          </p:nvPr>
        </p:nvSpPr>
        <p:spPr>
          <a:xfrm>
            <a:off x="510907" y="3979848"/>
            <a:ext cx="5873023" cy="3073343"/>
          </a:xfrm>
          <a:noFill/>
        </p:spPr>
        <p:txBody>
          <a:bodyPr/>
          <a:lstStyle/>
          <a:p>
            <a:pPr eaLnBrk="1" hangingPunct="1"/>
            <a:r>
              <a:rPr lang="en-US"/>
              <a:t>Through the development of new imaging modalities and specific therapeutics that serve as probes, microvascular obstruction, owing to embolization, has become increasingly recognized as an important sequelae of atherosclerotic and atherothrombotic vascular disease.</a:t>
            </a:r>
            <a:r>
              <a:rPr lang="en-US" baseline="30000"/>
              <a:t>1</a:t>
            </a:r>
            <a:r>
              <a:rPr lang="en-US"/>
              <a:t> </a:t>
            </a:r>
          </a:p>
          <a:p>
            <a:pPr eaLnBrk="1" hangingPunct="1"/>
            <a:r>
              <a:rPr lang="en-US"/>
              <a:t>Thrombus formation on an atherosclerotic plaque is a dynamic process in which platelets aggregate but also spontaneously disaggregate, leading to embolization of platelet aggregates from an evolving thrombus, which can lead to inflammation or microvascular obstruction.</a:t>
            </a:r>
            <a:r>
              <a:rPr lang="en-US" baseline="30000"/>
              <a:t>2</a:t>
            </a:r>
            <a:endParaRPr lang="en-US"/>
          </a:p>
          <a:p>
            <a:pPr eaLnBrk="1" hangingPunct="1"/>
            <a:r>
              <a:rPr lang="en-US"/>
              <a:t>Additionally, particulate matter may also shed from the ruptured atherosclerotic lesion.</a:t>
            </a:r>
            <a:r>
              <a:rPr lang="en-US" baseline="30000"/>
              <a:t>2</a:t>
            </a:r>
          </a:p>
          <a:p>
            <a:pPr eaLnBrk="1" hangingPunct="1"/>
            <a:r>
              <a:rPr lang="en-US"/>
              <a:t>Altogether, the release of microemboli, which occurs while a plaque is active and can last for hours, days or weeks, leads to microvascular obstruction in the myocardium, brain or peripheral tissues, resulting for example in cardiac insufficiency or vascular dementia.</a:t>
            </a:r>
            <a:r>
              <a:rPr lang="en-US" baseline="30000"/>
              <a:t>2</a:t>
            </a:r>
            <a:endParaRPr lang="en-US"/>
          </a:p>
        </p:txBody>
      </p:sp>
    </p:spTree>
    <p:extLst>
      <p:ext uri="{BB962C8B-B14F-4D97-AF65-F5344CB8AC3E}">
        <p14:creationId xmlns:p14="http://schemas.microsoft.com/office/powerpoint/2010/main" val="425221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CF41F4-A571-4CF5-9064-EB6A6436DCDB}" type="slidenum">
              <a:rPr lang="en-US"/>
              <a:pPr/>
              <a:t>49</a:t>
            </a:fld>
            <a:endParaRPr lang="en-US"/>
          </a:p>
        </p:txBody>
      </p:sp>
      <p:sp>
        <p:nvSpPr>
          <p:cNvPr id="37890" name="Rectangle 2"/>
          <p:cNvSpPr>
            <a:spLocks noGrp="1" noRot="1" noChangeAspect="1" noChangeArrowheads="1" noTextEdit="1"/>
          </p:cNvSpPr>
          <p:nvPr>
            <p:ph type="sldImg"/>
          </p:nvPr>
        </p:nvSpPr>
        <p:spPr>
          <a:xfrm>
            <a:off x="1349375" y="900113"/>
            <a:ext cx="4287838" cy="3214687"/>
          </a:xfrm>
          <a:ln/>
        </p:spPr>
      </p:sp>
      <p:sp>
        <p:nvSpPr>
          <p:cNvPr id="37891" name="Rectangle 3"/>
          <p:cNvSpPr>
            <a:spLocks noGrp="1" noChangeArrowheads="1"/>
          </p:cNvSpPr>
          <p:nvPr>
            <p:ph type="body" idx="1"/>
          </p:nvPr>
        </p:nvSpPr>
        <p:spPr>
          <a:xfrm>
            <a:off x="914400" y="4343400"/>
            <a:ext cx="5029200" cy="4114800"/>
          </a:xfrm>
        </p:spPr>
        <p:txBody>
          <a:bodyPr/>
          <a:lstStyle/>
          <a:p>
            <a:r>
              <a:rPr lang="en-US"/>
              <a:t>This figure </a:t>
            </a:r>
            <a:r>
              <a:rPr lang="en-US" u="sng"/>
              <a:t>shows</a:t>
            </a:r>
          </a:p>
          <a:p>
            <a:r>
              <a:rPr lang="en-US"/>
              <a:t>that the </a:t>
            </a:r>
            <a:r>
              <a:rPr lang="en-US" b="1"/>
              <a:t>ONE-Year mortality</a:t>
            </a:r>
            <a:r>
              <a:rPr lang="en-US"/>
              <a:t> with </a:t>
            </a:r>
            <a:r>
              <a:rPr lang="en-US" b="1"/>
              <a:t>PCI</a:t>
            </a:r>
            <a:r>
              <a:rPr lang="en-US"/>
              <a:t>  </a:t>
            </a:r>
            <a:r>
              <a:rPr lang="en-US" u="sng"/>
              <a:t>ALSO</a:t>
            </a:r>
            <a:r>
              <a:rPr lang="en-US"/>
              <a:t> </a:t>
            </a:r>
            <a:r>
              <a:rPr lang="en-US" b="1" u="sng"/>
              <a:t>clearly</a:t>
            </a:r>
            <a:r>
              <a:rPr lang="en-US" b="1"/>
              <a:t> depends</a:t>
            </a:r>
            <a:r>
              <a:rPr lang="en-US"/>
              <a:t> on </a:t>
            </a:r>
            <a:r>
              <a:rPr lang="en-US" b="1"/>
              <a:t>time interval</a:t>
            </a:r>
            <a:r>
              <a:rPr lang="en-US"/>
              <a:t> from </a:t>
            </a:r>
            <a:r>
              <a:rPr lang="en-US" b="1"/>
              <a:t>symptom-onset-to-ballon-inflation time</a:t>
            </a:r>
            <a:r>
              <a:rPr lang="en-US"/>
              <a:t>.</a:t>
            </a:r>
          </a:p>
          <a:p>
            <a:endParaRPr lang="en-US"/>
          </a:p>
          <a:p>
            <a:r>
              <a:rPr lang="en-US"/>
              <a:t>Each </a:t>
            </a:r>
            <a:r>
              <a:rPr lang="en-US" b="1"/>
              <a:t>30-minute delay</a:t>
            </a:r>
            <a:r>
              <a:rPr lang="en-US"/>
              <a:t> from symptom </a:t>
            </a:r>
            <a:r>
              <a:rPr lang="en-US" u="sng"/>
              <a:t>onset</a:t>
            </a:r>
            <a:r>
              <a:rPr lang="en-US"/>
              <a:t> </a:t>
            </a:r>
          </a:p>
          <a:p>
            <a:r>
              <a:rPr lang="en-US" b="1"/>
              <a:t>to primary PCI</a:t>
            </a:r>
            <a:r>
              <a:rPr lang="en-US"/>
              <a:t> was associated with a </a:t>
            </a:r>
            <a:r>
              <a:rPr lang="en-US" b="1"/>
              <a:t>7,5% increase in the risk</a:t>
            </a:r>
            <a:r>
              <a:rPr lang="en-US"/>
              <a:t> </a:t>
            </a:r>
          </a:p>
          <a:p>
            <a:r>
              <a:rPr lang="en-US"/>
              <a:t>of </a:t>
            </a:r>
            <a:r>
              <a:rPr lang="en-US" b="1" u="sng"/>
              <a:t>1-year mortality</a:t>
            </a:r>
            <a:r>
              <a:rPr lang="en-US"/>
              <a:t>.</a:t>
            </a:r>
          </a:p>
          <a:p>
            <a:r>
              <a:rPr lang="en-US"/>
              <a:t>As you can see,</a:t>
            </a:r>
          </a:p>
          <a:p>
            <a:r>
              <a:rPr lang="en-US"/>
              <a:t>the </a:t>
            </a:r>
            <a:r>
              <a:rPr lang="en-US" b="1" u="sng"/>
              <a:t>DELAY of Primary PCI</a:t>
            </a:r>
            <a:r>
              <a:rPr lang="en-US"/>
              <a:t> for </a:t>
            </a:r>
            <a:r>
              <a:rPr lang="en-US" b="1"/>
              <a:t>more than 4 hours</a:t>
            </a:r>
            <a:r>
              <a:rPr lang="en-US"/>
              <a:t> from symptom onset lead to </a:t>
            </a:r>
            <a:r>
              <a:rPr lang="en-US" b="1"/>
              <a:t>extremely high 1-year mortality – 8,5% in all patients </a:t>
            </a:r>
            <a:r>
              <a:rPr lang="en-US"/>
              <a:t>and up to</a:t>
            </a:r>
            <a:r>
              <a:rPr lang="en-US" b="1"/>
              <a:t> 12% </a:t>
            </a:r>
            <a:r>
              <a:rPr lang="en-US"/>
              <a:t>in the patients with </a:t>
            </a:r>
            <a:r>
              <a:rPr lang="en-US" u="sng"/>
              <a:t>high cardiovascular risk group</a:t>
            </a:r>
            <a:r>
              <a:rPr lang="en-US"/>
              <a:t>. </a:t>
            </a:r>
          </a:p>
          <a:p>
            <a:endParaRPr lang="en-US"/>
          </a:p>
          <a:p>
            <a:r>
              <a:rPr lang="en-US"/>
              <a:t>In the cases when PCI </a:t>
            </a:r>
            <a:r>
              <a:rPr lang="en-US" u="sng"/>
              <a:t>can not be performed</a:t>
            </a:r>
            <a:r>
              <a:rPr lang="en-US"/>
              <a:t> within </a:t>
            </a:r>
            <a:r>
              <a:rPr lang="en-US" b="1"/>
              <a:t>90 minutes</a:t>
            </a:r>
          </a:p>
          <a:p>
            <a:r>
              <a:rPr lang="en-US"/>
              <a:t>of first medical contact,</a:t>
            </a:r>
          </a:p>
          <a:p>
            <a:r>
              <a:rPr lang="en-US"/>
              <a:t>the </a:t>
            </a:r>
            <a:r>
              <a:rPr lang="en-US" b="1"/>
              <a:t>preferred strategy</a:t>
            </a:r>
            <a:r>
              <a:rPr lang="en-US"/>
              <a:t> is </a:t>
            </a:r>
            <a:r>
              <a:rPr lang="en-US" u="sng"/>
              <a:t>by sure</a:t>
            </a:r>
            <a:r>
              <a:rPr lang="en-US"/>
              <a:t> the </a:t>
            </a:r>
            <a:r>
              <a:rPr lang="en-US" u="sng"/>
              <a:t>thrombolytic therapy</a:t>
            </a:r>
            <a:br>
              <a:rPr lang="en-US" u="sng"/>
            </a:br>
            <a:r>
              <a:rPr lang="en-US"/>
              <a:t>administered </a:t>
            </a:r>
            <a:r>
              <a:rPr lang="en-US" b="1" u="sng"/>
              <a:t>as early</a:t>
            </a:r>
            <a:r>
              <a:rPr lang="en-US" b="1"/>
              <a:t> as possible.</a:t>
            </a:r>
          </a:p>
        </p:txBody>
      </p:sp>
    </p:spTree>
    <p:extLst>
      <p:ext uri="{BB962C8B-B14F-4D97-AF65-F5344CB8AC3E}">
        <p14:creationId xmlns:p14="http://schemas.microsoft.com/office/powerpoint/2010/main" val="2020430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x-non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x-none"/>
          </a:p>
        </p:txBody>
      </p:sp>
      <p:sp>
        <p:nvSpPr>
          <p:cNvPr id="4" name="Date Placeholder 3"/>
          <p:cNvSpPr>
            <a:spLocks noGrp="1"/>
          </p:cNvSpPr>
          <p:nvPr>
            <p:ph type="dt" sz="half" idx="10"/>
          </p:nvPr>
        </p:nvSpPr>
        <p:spPr/>
        <p:txBody>
          <a:bodyPr/>
          <a:lstStyle/>
          <a:p>
            <a:fld id="{1F574F6F-8565-4C0A-9516-14229829EC2A}" type="datetimeFigureOut">
              <a:rPr lang="x-none" smtClean="0"/>
              <a:t>2/6/23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2890913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x-non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p:cNvSpPr>
            <a:spLocks noGrp="1"/>
          </p:cNvSpPr>
          <p:nvPr>
            <p:ph type="dt" sz="half" idx="10"/>
          </p:nvPr>
        </p:nvSpPr>
        <p:spPr/>
        <p:txBody>
          <a:bodyPr/>
          <a:lstStyle/>
          <a:p>
            <a:fld id="{1F574F6F-8565-4C0A-9516-14229829EC2A}" type="datetimeFigureOut">
              <a:rPr lang="x-none" smtClean="0"/>
              <a:t>2/6/23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3111077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x-non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p:cNvSpPr>
            <a:spLocks noGrp="1"/>
          </p:cNvSpPr>
          <p:nvPr>
            <p:ph type="dt" sz="half" idx="10"/>
          </p:nvPr>
        </p:nvSpPr>
        <p:spPr/>
        <p:txBody>
          <a:bodyPr/>
          <a:lstStyle/>
          <a:p>
            <a:fld id="{1F574F6F-8565-4C0A-9516-14229829EC2A}" type="datetimeFigureOut">
              <a:rPr lang="x-none" smtClean="0"/>
              <a:t>2/6/23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1843760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92100"/>
            <a:ext cx="8229600" cy="1384300"/>
          </a:xfrm>
        </p:spPr>
        <p:txBody>
          <a:bodyPr/>
          <a:lstStyle/>
          <a:p>
            <a:r>
              <a:rPr lang="en-US"/>
              <a:t>Click to edit Master title style</a:t>
            </a:r>
            <a:endParaRPr lang="x-none"/>
          </a:p>
        </p:txBody>
      </p:sp>
      <p:sp>
        <p:nvSpPr>
          <p:cNvPr id="3" name="Text Placeholder 2"/>
          <p:cNvSpPr>
            <a:spLocks noGrp="1"/>
          </p:cNvSpPr>
          <p:nvPr>
            <p:ph type="body" sz="half" idx="1"/>
          </p:nvPr>
        </p:nvSpPr>
        <p:spPr>
          <a:xfrm>
            <a:off x="457200" y="19050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p:cNvSpPr>
            <a:spLocks noGrp="1"/>
          </p:cNvSpPr>
          <p:nvPr>
            <p:ph sz="half" idx="2"/>
          </p:nvPr>
        </p:nvSpPr>
        <p:spPr>
          <a:xfrm>
            <a:off x="4648200" y="19050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4FF3901F-4561-4911-B5F6-9FA5DD5FD11B}" type="slidenum">
              <a:rPr lang="en-US"/>
              <a:pPr/>
              <a:t>‹#›</a:t>
            </a:fld>
            <a:endParaRPr lang="en-US"/>
          </a:p>
        </p:txBody>
      </p:sp>
    </p:spTree>
    <p:extLst>
      <p:ext uri="{BB962C8B-B14F-4D97-AF65-F5344CB8AC3E}">
        <p14:creationId xmlns:p14="http://schemas.microsoft.com/office/powerpoint/2010/main" val="4202774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x-non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p:cNvSpPr>
            <a:spLocks noGrp="1"/>
          </p:cNvSpPr>
          <p:nvPr>
            <p:ph type="dt" sz="half" idx="10"/>
          </p:nvPr>
        </p:nvSpPr>
        <p:spPr/>
        <p:txBody>
          <a:bodyPr/>
          <a:lstStyle/>
          <a:p>
            <a:fld id="{1F574F6F-8565-4C0A-9516-14229829EC2A}" type="datetimeFigureOut">
              <a:rPr lang="x-none" smtClean="0"/>
              <a:t>2/6/23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771106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x-non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574F6F-8565-4C0A-9516-14229829EC2A}" type="datetimeFigureOut">
              <a:rPr lang="x-none" smtClean="0"/>
              <a:t>2/6/23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1262508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x-non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p:cNvSpPr>
            <a:spLocks noGrp="1"/>
          </p:cNvSpPr>
          <p:nvPr>
            <p:ph type="dt" sz="half" idx="10"/>
          </p:nvPr>
        </p:nvSpPr>
        <p:spPr/>
        <p:txBody>
          <a:bodyPr/>
          <a:lstStyle/>
          <a:p>
            <a:fld id="{1F574F6F-8565-4C0A-9516-14229829EC2A}" type="datetimeFigureOut">
              <a:rPr lang="x-none" smtClean="0"/>
              <a:t>2/6/23</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3690186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x-non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p:cNvSpPr>
            <a:spLocks noGrp="1"/>
          </p:cNvSpPr>
          <p:nvPr>
            <p:ph type="dt" sz="half" idx="10"/>
          </p:nvPr>
        </p:nvSpPr>
        <p:spPr/>
        <p:txBody>
          <a:bodyPr/>
          <a:lstStyle/>
          <a:p>
            <a:fld id="{1F574F6F-8565-4C0A-9516-14229829EC2A}" type="datetimeFigureOut">
              <a:rPr lang="x-none" smtClean="0"/>
              <a:t>2/6/23</a:t>
            </a:fld>
            <a:endParaRPr lang="x-none"/>
          </a:p>
        </p:txBody>
      </p:sp>
      <p:sp>
        <p:nvSpPr>
          <p:cNvPr id="8" name="Footer Placeholder 7"/>
          <p:cNvSpPr>
            <a:spLocks noGrp="1"/>
          </p:cNvSpPr>
          <p:nvPr>
            <p:ph type="ftr" sz="quarter" idx="11"/>
          </p:nvPr>
        </p:nvSpPr>
        <p:spPr/>
        <p:txBody>
          <a:bodyPr/>
          <a:lstStyle/>
          <a:p>
            <a:endParaRPr lang="x-none"/>
          </a:p>
        </p:txBody>
      </p:sp>
      <p:sp>
        <p:nvSpPr>
          <p:cNvPr id="9" name="Slide Number Placeholder 8"/>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363962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x-none"/>
          </a:p>
        </p:txBody>
      </p:sp>
      <p:sp>
        <p:nvSpPr>
          <p:cNvPr id="3" name="Date Placeholder 2"/>
          <p:cNvSpPr>
            <a:spLocks noGrp="1"/>
          </p:cNvSpPr>
          <p:nvPr>
            <p:ph type="dt" sz="half" idx="10"/>
          </p:nvPr>
        </p:nvSpPr>
        <p:spPr/>
        <p:txBody>
          <a:bodyPr/>
          <a:lstStyle/>
          <a:p>
            <a:fld id="{1F574F6F-8565-4C0A-9516-14229829EC2A}" type="datetimeFigureOut">
              <a:rPr lang="x-none" smtClean="0"/>
              <a:t>2/6/23</a:t>
            </a:fld>
            <a:endParaRPr lang="x-none"/>
          </a:p>
        </p:txBody>
      </p:sp>
      <p:sp>
        <p:nvSpPr>
          <p:cNvPr id="4" name="Footer Placeholder 3"/>
          <p:cNvSpPr>
            <a:spLocks noGrp="1"/>
          </p:cNvSpPr>
          <p:nvPr>
            <p:ph type="ftr" sz="quarter" idx="11"/>
          </p:nvPr>
        </p:nvSpPr>
        <p:spPr/>
        <p:txBody>
          <a:bodyPr/>
          <a:lstStyle/>
          <a:p>
            <a:endParaRPr lang="x-none"/>
          </a:p>
        </p:txBody>
      </p:sp>
      <p:sp>
        <p:nvSpPr>
          <p:cNvPr id="5" name="Slide Number Placeholder 4"/>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3561021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574F6F-8565-4C0A-9516-14229829EC2A}" type="datetimeFigureOut">
              <a:rPr lang="x-none" smtClean="0"/>
              <a:t>2/6/23</a:t>
            </a:fld>
            <a:endParaRPr lang="x-none"/>
          </a:p>
        </p:txBody>
      </p:sp>
      <p:sp>
        <p:nvSpPr>
          <p:cNvPr id="3" name="Footer Placeholder 2"/>
          <p:cNvSpPr>
            <a:spLocks noGrp="1"/>
          </p:cNvSpPr>
          <p:nvPr>
            <p:ph type="ftr" sz="quarter" idx="11"/>
          </p:nvPr>
        </p:nvSpPr>
        <p:spPr/>
        <p:txBody>
          <a:bodyPr/>
          <a:lstStyle/>
          <a:p>
            <a:endParaRPr lang="x-none"/>
          </a:p>
        </p:txBody>
      </p:sp>
      <p:sp>
        <p:nvSpPr>
          <p:cNvPr id="4" name="Slide Number Placeholder 3"/>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693138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x-non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F574F6F-8565-4C0A-9516-14229829EC2A}" type="datetimeFigureOut">
              <a:rPr lang="x-none" smtClean="0"/>
              <a:t>2/6/23</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2268935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x-non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F574F6F-8565-4C0A-9516-14229829EC2A}" type="datetimeFigureOut">
              <a:rPr lang="x-none" smtClean="0"/>
              <a:t>2/6/23</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9F642737-8165-4B57-A97B-3B1CB6EC3BA0}" type="slidenum">
              <a:rPr lang="x-none" smtClean="0"/>
              <a:t>‹#›</a:t>
            </a:fld>
            <a:endParaRPr lang="x-none"/>
          </a:p>
        </p:txBody>
      </p:sp>
    </p:spTree>
    <p:extLst>
      <p:ext uri="{BB962C8B-B14F-4D97-AF65-F5344CB8AC3E}">
        <p14:creationId xmlns:p14="http://schemas.microsoft.com/office/powerpoint/2010/main" val="41928672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x-non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574F6F-8565-4C0A-9516-14229829EC2A}" type="datetimeFigureOut">
              <a:rPr lang="x-none" smtClean="0"/>
              <a:t>2/6/23</a:t>
            </a:fld>
            <a:endParaRPr lang="x-non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42737-8165-4B57-A97B-3B1CB6EC3BA0}" type="slidenum">
              <a:rPr lang="x-none" smtClean="0"/>
              <a:t>‹#›</a:t>
            </a:fld>
            <a:endParaRPr lang="x-none"/>
          </a:p>
        </p:txBody>
      </p:sp>
    </p:spTree>
    <p:extLst>
      <p:ext uri="{BB962C8B-B14F-4D97-AF65-F5344CB8AC3E}">
        <p14:creationId xmlns:p14="http://schemas.microsoft.com/office/powerpoint/2010/main" val="1741123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content.nejm.org/content/vol343/issue19/images/large/08f2.jpeg" TargetMode="External"/><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hyperlink" Target="http://content.nejm.org/cgi/content/full/343/19/1388/F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44.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oleObject" Target="../embeddings/oleObject1.bin"/><Relationship Id="rId5" Type="http://schemas.openxmlformats.org/officeDocument/2006/relationships/image" Target="../media/image24.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341293-4AF6-438B-AD50-4956CC07E008}"/>
              </a:ext>
            </a:extLst>
          </p:cNvPr>
          <p:cNvSpPr>
            <a:spLocks noGrp="1"/>
          </p:cNvSpPr>
          <p:nvPr>
            <p:ph type="ctrTitle"/>
          </p:nvPr>
        </p:nvSpPr>
        <p:spPr/>
        <p:txBody>
          <a:bodyPr>
            <a:normAutofit/>
          </a:bodyPr>
          <a:lstStyle/>
          <a:p>
            <a:r>
              <a:rPr lang="ru-RU" dirty="0"/>
              <a:t>  </a:t>
            </a:r>
            <a:endParaRPr lang="en-US" dirty="0"/>
          </a:p>
        </p:txBody>
      </p:sp>
      <p:sp>
        <p:nvSpPr>
          <p:cNvPr id="3" name="Subtitle 2">
            <a:extLst>
              <a:ext uri="{FF2B5EF4-FFF2-40B4-BE49-F238E27FC236}">
                <a16:creationId xmlns:a16="http://schemas.microsoft.com/office/drawing/2014/main" xmlns="" id="{F66720E6-6C4B-4D5B-A7B8-6855A6684EA1}"/>
              </a:ext>
            </a:extLst>
          </p:cNvPr>
          <p:cNvSpPr>
            <a:spLocks noGrp="1"/>
          </p:cNvSpPr>
          <p:nvPr>
            <p:ph type="subTitle" idx="1"/>
          </p:nvPr>
        </p:nvSpPr>
        <p:spPr/>
        <p:txBody>
          <a:bodyPr>
            <a:normAutofit fontScale="85000" lnSpcReduction="10000"/>
          </a:bodyPr>
          <a:lstStyle/>
          <a:p>
            <a:r>
              <a:rPr lang="en-US" dirty="0"/>
              <a:t>OSS B14, </a:t>
            </a:r>
            <a:r>
              <a:rPr lang="x-none" dirty="0"/>
              <a:t>Милоје Томашевић, Миокардитис, Акутни инфаркт срца, Срчане мане, Хронична кардиомиопатија, 4 недеља,наставна јединица 4</a:t>
            </a:r>
            <a:endParaRPr lang="en-US" dirty="0"/>
          </a:p>
        </p:txBody>
      </p:sp>
    </p:spTree>
    <p:extLst>
      <p:ext uri="{BB962C8B-B14F-4D97-AF65-F5344CB8AC3E}">
        <p14:creationId xmlns:p14="http://schemas.microsoft.com/office/powerpoint/2010/main" val="4131411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endParaRPr lang="en-US"/>
          </a:p>
        </p:txBody>
      </p:sp>
      <p:pic>
        <p:nvPicPr>
          <p:cNvPr id="125955" name="Picture 3" descr="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5204266"/>
      </p:ext>
    </p:extLst>
  </p:cSld>
  <p:clrMapOvr>
    <a:masterClrMapping/>
  </p:clrMapOvr>
  <mc:AlternateContent xmlns:mc="http://schemas.openxmlformats.org/markup-compatibility/2006" xmlns:p14="http://schemas.microsoft.com/office/powerpoint/2010/main">
    <mc:Choice Requires="p14">
      <p:transition spd="slow" p14:dur="2000" advTm="68210"/>
    </mc:Choice>
    <mc:Fallback xmlns="">
      <p:transition spd="slow" advTm="6821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endParaRPr lang="en-US"/>
          </a:p>
        </p:txBody>
      </p:sp>
      <p:sp>
        <p:nvSpPr>
          <p:cNvPr id="126979" name="Rectangle 3"/>
          <p:cNvSpPr>
            <a:spLocks noGrp="1" noChangeArrowheads="1"/>
          </p:cNvSpPr>
          <p:nvPr>
            <p:ph type="body" idx="1"/>
          </p:nvPr>
        </p:nvSpPr>
        <p:spPr>
          <a:ln/>
        </p:spPr>
        <p:txBody>
          <a:bodyPr/>
          <a:lstStyle/>
          <a:p>
            <a:endParaRPr lang="en-US"/>
          </a:p>
        </p:txBody>
      </p:sp>
      <p:grpSp>
        <p:nvGrpSpPr>
          <p:cNvPr id="126982" name="Group 6"/>
          <p:cNvGrpSpPr>
            <a:grpSpLocks/>
          </p:cNvGrpSpPr>
          <p:nvPr/>
        </p:nvGrpSpPr>
        <p:grpSpPr bwMode="auto">
          <a:xfrm>
            <a:off x="0" y="0"/>
            <a:ext cx="9144000" cy="6858000"/>
            <a:chOff x="0" y="0"/>
            <a:chExt cx="5760" cy="4320"/>
          </a:xfrm>
        </p:grpSpPr>
        <p:pic>
          <p:nvPicPr>
            <p:cNvPr id="126980" name="Picture 4" descr="nela007-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60" cy="4320"/>
            </a:xfrm>
            <a:prstGeom prst="rect">
              <a:avLst/>
            </a:prstGeom>
            <a:noFill/>
            <a:extLst>
              <a:ext uri="{909E8E84-426E-40DD-AFC4-6F175D3DCCD1}">
                <a14:hiddenFill xmlns:a14="http://schemas.microsoft.com/office/drawing/2010/main">
                  <a:solidFill>
                    <a:srgbClr val="FFFFFF"/>
                  </a:solidFill>
                </a14:hiddenFill>
              </a:ext>
            </a:extLst>
          </p:spPr>
        </p:pic>
        <p:sp>
          <p:nvSpPr>
            <p:cNvPr id="126981" name="Text Box 5"/>
            <p:cNvSpPr txBox="1">
              <a:spLocks noChangeArrowheads="1"/>
            </p:cNvSpPr>
            <p:nvPr/>
          </p:nvSpPr>
          <p:spPr bwMode="auto">
            <a:xfrm>
              <a:off x="113" y="164"/>
              <a:ext cx="544" cy="365"/>
            </a:xfrm>
            <a:prstGeom prst="rect">
              <a:avLst/>
            </a:prstGeom>
            <a:solidFill>
              <a:srgbClr val="002A5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x-none" sz="3200"/>
            </a:p>
          </p:txBody>
        </p:sp>
      </p:grpSp>
    </p:spTree>
    <p:extLst>
      <p:ext uri="{BB962C8B-B14F-4D97-AF65-F5344CB8AC3E}">
        <p14:creationId xmlns:p14="http://schemas.microsoft.com/office/powerpoint/2010/main" val="165837252"/>
      </p:ext>
    </p:extLst>
  </p:cSld>
  <p:clrMapOvr>
    <a:masterClrMapping/>
  </p:clrMapOvr>
  <mc:AlternateContent xmlns:mc="http://schemas.openxmlformats.org/markup-compatibility/2006" xmlns:p14="http://schemas.microsoft.com/office/powerpoint/2010/main">
    <mc:Choice Requires="p14">
      <p:transition spd="slow" p14:dur="2000" advTm="67513"/>
    </mc:Choice>
    <mc:Fallback xmlns="">
      <p:transition spd="slow" advTm="67513"/>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sr-Latn-CS"/>
              <a:t>Prvi simptomi i znaci</a:t>
            </a:r>
          </a:p>
        </p:txBody>
      </p:sp>
      <p:sp>
        <p:nvSpPr>
          <p:cNvPr id="60419" name="Rectangle 3"/>
          <p:cNvSpPr>
            <a:spLocks noGrp="1" noChangeArrowheads="1"/>
          </p:cNvSpPr>
          <p:nvPr>
            <p:ph type="body" idx="1"/>
          </p:nvPr>
        </p:nvSpPr>
        <p:spPr>
          <a:ln/>
        </p:spPr>
        <p:txBody>
          <a:bodyPr/>
          <a:lstStyle/>
          <a:p>
            <a:pPr>
              <a:spcAft>
                <a:spcPct val="50000"/>
              </a:spcAft>
            </a:pPr>
            <a:r>
              <a:rPr lang="sr-Latn-CS"/>
              <a:t>Dispnea na napor, redukcija maksimalne O2 potrošnje (</a:t>
            </a:r>
            <a:r>
              <a:rPr lang="en-US">
                <a:cs typeface="Arial" pitchFamily="34" charset="0"/>
              </a:rPr>
              <a:t>&lt;</a:t>
            </a:r>
            <a:r>
              <a:rPr lang="sr-Latn-CS">
                <a:cs typeface="Arial" pitchFamily="34" charset="0"/>
              </a:rPr>
              <a:t>20ml/kg/min)</a:t>
            </a:r>
          </a:p>
          <a:p>
            <a:pPr>
              <a:spcAft>
                <a:spcPct val="50000"/>
              </a:spcAft>
            </a:pPr>
            <a:r>
              <a:rPr lang="sr-Latn-CS">
                <a:cs typeface="Arial" pitchFamily="34" charset="0"/>
              </a:rPr>
              <a:t>Ortopnea, zamor, galopni ritam, vlažni na plućima</a:t>
            </a:r>
          </a:p>
          <a:p>
            <a:pPr>
              <a:spcAft>
                <a:spcPct val="50000"/>
              </a:spcAft>
            </a:pPr>
            <a:r>
              <a:rPr lang="sr-Latn-CS">
                <a:cs typeface="Arial" pitchFamily="34" charset="0"/>
              </a:rPr>
              <a:t>Edem pluća</a:t>
            </a:r>
            <a:endParaRPr lang="en-US">
              <a:cs typeface="Arial" pitchFamily="34" charset="0"/>
            </a:endParaRPr>
          </a:p>
        </p:txBody>
      </p:sp>
    </p:spTree>
    <p:extLst>
      <p:ext uri="{BB962C8B-B14F-4D97-AF65-F5344CB8AC3E}">
        <p14:creationId xmlns:p14="http://schemas.microsoft.com/office/powerpoint/2010/main" val="1841628678"/>
      </p:ext>
    </p:extLst>
  </p:cSld>
  <p:clrMapOvr>
    <a:masterClrMapping/>
  </p:clrMapOvr>
  <mc:AlternateContent xmlns:mc="http://schemas.openxmlformats.org/markup-compatibility/2006" xmlns:p14="http://schemas.microsoft.com/office/powerpoint/2010/main">
    <mc:Choice Requires="p14">
      <p:transition spd="slow" p14:dur="2000" advTm="30475"/>
    </mc:Choice>
    <mc:Fallback xmlns="">
      <p:transition spd="slow" advTm="30475"/>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endParaRPr lang="en-US"/>
          </a:p>
        </p:txBody>
      </p:sp>
      <p:sp>
        <p:nvSpPr>
          <p:cNvPr id="92163" name="Rectangle 3"/>
          <p:cNvSpPr>
            <a:spLocks noGrp="1" noChangeArrowheads="1"/>
          </p:cNvSpPr>
          <p:nvPr>
            <p:ph type="body" idx="1"/>
          </p:nvPr>
        </p:nvSpPr>
        <p:spPr>
          <a:ln/>
        </p:spPr>
        <p:txBody>
          <a:bodyPr/>
          <a:lstStyle/>
          <a:p>
            <a:endParaRPr lang="en-US"/>
          </a:p>
        </p:txBody>
      </p:sp>
      <p:grpSp>
        <p:nvGrpSpPr>
          <p:cNvPr id="92167" name="Group 7"/>
          <p:cNvGrpSpPr>
            <a:grpSpLocks/>
          </p:cNvGrpSpPr>
          <p:nvPr/>
        </p:nvGrpSpPr>
        <p:grpSpPr bwMode="auto">
          <a:xfrm>
            <a:off x="0" y="0"/>
            <a:ext cx="9144000" cy="6858000"/>
            <a:chOff x="0" y="0"/>
            <a:chExt cx="5760" cy="4320"/>
          </a:xfrm>
        </p:grpSpPr>
        <p:pic>
          <p:nvPicPr>
            <p:cNvPr id="92164" name="Picture 4" descr="nela009-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60" cy="4320"/>
            </a:xfrm>
            <a:prstGeom prst="rect">
              <a:avLst/>
            </a:prstGeom>
            <a:noFill/>
            <a:extLst>
              <a:ext uri="{909E8E84-426E-40DD-AFC4-6F175D3DCCD1}">
                <a14:hiddenFill xmlns:a14="http://schemas.microsoft.com/office/drawing/2010/main">
                  <a:solidFill>
                    <a:srgbClr val="FFFFFF"/>
                  </a:solidFill>
                </a14:hiddenFill>
              </a:ext>
            </a:extLst>
          </p:spPr>
        </p:pic>
        <p:sp>
          <p:nvSpPr>
            <p:cNvPr id="92165" name="Text Box 5"/>
            <p:cNvSpPr txBox="1">
              <a:spLocks noChangeArrowheads="1"/>
            </p:cNvSpPr>
            <p:nvPr/>
          </p:nvSpPr>
          <p:spPr bwMode="auto">
            <a:xfrm>
              <a:off x="158" y="164"/>
              <a:ext cx="295" cy="365"/>
            </a:xfrm>
            <a:prstGeom prst="rect">
              <a:avLst/>
            </a:prstGeom>
            <a:solidFill>
              <a:srgbClr val="002A5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x-none" sz="3200"/>
            </a:p>
          </p:txBody>
        </p:sp>
      </p:grpSp>
    </p:spTree>
    <p:extLst>
      <p:ext uri="{BB962C8B-B14F-4D97-AF65-F5344CB8AC3E}">
        <p14:creationId xmlns:p14="http://schemas.microsoft.com/office/powerpoint/2010/main" val="1107380193"/>
      </p:ext>
    </p:extLst>
  </p:cSld>
  <p:clrMapOvr>
    <a:masterClrMapping/>
  </p:clrMapOvr>
  <mc:AlternateContent xmlns:mc="http://schemas.openxmlformats.org/markup-compatibility/2006" xmlns:p14="http://schemas.microsoft.com/office/powerpoint/2010/main">
    <mc:Choice Requires="p14">
      <p:transition spd="slow" p14:dur="2000" advTm="47487"/>
    </mc:Choice>
    <mc:Fallback xmlns="">
      <p:transition spd="slow" advTm="4748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fontScale="90000"/>
          </a:bodyPr>
          <a:lstStyle/>
          <a:p>
            <a:r>
              <a:rPr lang="sr-Latn-CS" sz="3600"/>
              <a:t>Faktori koji kod starijih osoba izazivaju dispneu, zamor i edeme</a:t>
            </a:r>
          </a:p>
        </p:txBody>
      </p:sp>
      <p:sp>
        <p:nvSpPr>
          <p:cNvPr id="61443" name="Rectangle 3"/>
          <p:cNvSpPr>
            <a:spLocks noGrp="1" noChangeArrowheads="1"/>
          </p:cNvSpPr>
          <p:nvPr>
            <p:ph type="body" idx="1"/>
          </p:nvPr>
        </p:nvSpPr>
        <p:spPr>
          <a:xfrm>
            <a:off x="1066800" y="2122488"/>
            <a:ext cx="7543800" cy="4114800"/>
          </a:xfrm>
          <a:ln/>
        </p:spPr>
        <p:txBody>
          <a:bodyPr/>
          <a:lstStyle/>
          <a:p>
            <a:pPr>
              <a:spcAft>
                <a:spcPct val="25000"/>
              </a:spcAft>
            </a:pPr>
            <a:r>
              <a:rPr lang="sr-Latn-CS"/>
              <a:t>Hronična obstruktivna bolest pluća</a:t>
            </a:r>
          </a:p>
          <a:p>
            <a:pPr>
              <a:spcAft>
                <a:spcPct val="25000"/>
              </a:spcAft>
            </a:pPr>
            <a:r>
              <a:rPr lang="sr-Latn-CS"/>
              <a:t>Hronična bubrežna insuficijencija</a:t>
            </a:r>
          </a:p>
          <a:p>
            <a:pPr>
              <a:spcAft>
                <a:spcPct val="25000"/>
              </a:spcAft>
            </a:pPr>
            <a:r>
              <a:rPr lang="sr-Latn-CS"/>
              <a:t>Gojaznost</a:t>
            </a:r>
          </a:p>
          <a:p>
            <a:pPr>
              <a:spcAft>
                <a:spcPct val="25000"/>
              </a:spcAft>
            </a:pPr>
            <a:r>
              <a:rPr lang="sr-Latn-CS"/>
              <a:t>Anemija</a:t>
            </a:r>
          </a:p>
          <a:p>
            <a:pPr>
              <a:spcAft>
                <a:spcPct val="25000"/>
              </a:spcAft>
            </a:pPr>
            <a:r>
              <a:rPr lang="sr-Latn-CS"/>
              <a:t>Depresija</a:t>
            </a:r>
          </a:p>
          <a:p>
            <a:pPr>
              <a:buFont typeface="Wingdings" pitchFamily="2" charset="2"/>
              <a:buNone/>
            </a:pPr>
            <a:endParaRPr lang="sr-Latn-CS"/>
          </a:p>
        </p:txBody>
      </p:sp>
    </p:spTree>
    <p:extLst>
      <p:ext uri="{BB962C8B-B14F-4D97-AF65-F5344CB8AC3E}">
        <p14:creationId xmlns:p14="http://schemas.microsoft.com/office/powerpoint/2010/main" val="623913046"/>
      </p:ext>
    </p:extLst>
  </p:cSld>
  <p:clrMapOvr>
    <a:masterClrMapping/>
  </p:clrMapOvr>
  <mc:AlternateContent xmlns:mc="http://schemas.openxmlformats.org/markup-compatibility/2006" xmlns:p14="http://schemas.microsoft.com/office/powerpoint/2010/main">
    <mc:Choice Requires="p14">
      <p:transition spd="slow" p14:dur="2000" advTm="26468"/>
    </mc:Choice>
    <mc:Fallback xmlns="">
      <p:transition spd="slow" advTm="26468"/>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sr-Latn-CS"/>
              <a:t>Ehokardiografija isključuje</a:t>
            </a:r>
          </a:p>
        </p:txBody>
      </p:sp>
      <p:sp>
        <p:nvSpPr>
          <p:cNvPr id="62467" name="Rectangle 3"/>
          <p:cNvSpPr>
            <a:spLocks noGrp="1" noChangeArrowheads="1"/>
          </p:cNvSpPr>
          <p:nvPr>
            <p:ph type="body" idx="1"/>
          </p:nvPr>
        </p:nvSpPr>
        <p:spPr>
          <a:xfrm>
            <a:off x="1066800" y="1981200"/>
            <a:ext cx="7543800" cy="4471988"/>
          </a:xfrm>
          <a:ln/>
        </p:spPr>
        <p:txBody>
          <a:bodyPr/>
          <a:lstStyle/>
          <a:p>
            <a:pPr>
              <a:spcAft>
                <a:spcPct val="25000"/>
              </a:spcAft>
            </a:pPr>
            <a:r>
              <a:rPr lang="sr-Latn-CS" sz="2800"/>
              <a:t>Sistolnu disfunkciju (EF</a:t>
            </a:r>
            <a:r>
              <a:rPr lang="en-US" sz="2800">
                <a:cs typeface="Arial" pitchFamily="34" charset="0"/>
              </a:rPr>
              <a:t>&lt;</a:t>
            </a:r>
            <a:r>
              <a:rPr lang="sr-Latn-CS" sz="2800">
                <a:cs typeface="Arial" pitchFamily="34" charset="0"/>
              </a:rPr>
              <a:t>50%)</a:t>
            </a:r>
          </a:p>
          <a:p>
            <a:pPr>
              <a:spcAft>
                <a:spcPct val="25000"/>
              </a:spcAft>
            </a:pPr>
            <a:r>
              <a:rPr lang="sr-Latn-CS" sz="2800">
                <a:cs typeface="Arial" pitchFamily="34" charset="0"/>
              </a:rPr>
              <a:t>Signifikantnu ishemijsku bolest (poremećaji regionalne zidne pokretljivosti)</a:t>
            </a:r>
          </a:p>
          <a:p>
            <a:pPr>
              <a:spcAft>
                <a:spcPct val="25000"/>
              </a:spcAft>
            </a:pPr>
            <a:r>
              <a:rPr lang="sr-Latn-CS" sz="2800">
                <a:cs typeface="Arial" pitchFamily="34" charset="0"/>
              </a:rPr>
              <a:t>Signifikantna valvularna disfunkcija</a:t>
            </a:r>
          </a:p>
          <a:p>
            <a:pPr>
              <a:spcAft>
                <a:spcPct val="25000"/>
              </a:spcAft>
            </a:pPr>
            <a:r>
              <a:rPr lang="sr-Latn-CS" sz="2800">
                <a:cs typeface="Arial" pitchFamily="34" charset="0"/>
              </a:rPr>
              <a:t>Bolesti perikarda</a:t>
            </a:r>
          </a:p>
          <a:p>
            <a:pPr>
              <a:spcAft>
                <a:spcPct val="25000"/>
              </a:spcAft>
            </a:pPr>
            <a:r>
              <a:rPr lang="sr-Latn-CS" sz="2800">
                <a:cs typeface="Arial" pitchFamily="34" charset="0"/>
              </a:rPr>
              <a:t>Hipertrofična obstruktivna kardiomiopatija</a:t>
            </a:r>
          </a:p>
          <a:p>
            <a:pPr>
              <a:spcAft>
                <a:spcPct val="25000"/>
              </a:spcAft>
            </a:pPr>
            <a:r>
              <a:rPr lang="sr-Latn-CS" sz="2800">
                <a:cs typeface="Arial" pitchFamily="34" charset="0"/>
              </a:rPr>
              <a:t>Infiltrativne kardiomiopatije (amiloidoza)</a:t>
            </a:r>
            <a:endParaRPr lang="en-US" sz="2800">
              <a:cs typeface="Arial" pitchFamily="34" charset="0"/>
            </a:endParaRPr>
          </a:p>
        </p:txBody>
      </p:sp>
    </p:spTree>
    <p:extLst>
      <p:ext uri="{BB962C8B-B14F-4D97-AF65-F5344CB8AC3E}">
        <p14:creationId xmlns:p14="http://schemas.microsoft.com/office/powerpoint/2010/main" val="2292424152"/>
      </p:ext>
    </p:extLst>
  </p:cSld>
  <p:clrMapOvr>
    <a:masterClrMapping/>
  </p:clrMapOvr>
  <mc:AlternateContent xmlns:mc="http://schemas.openxmlformats.org/markup-compatibility/2006" xmlns:p14="http://schemas.microsoft.com/office/powerpoint/2010/main">
    <mc:Choice Requires="p14">
      <p:transition spd="slow" p14:dur="2000" advTm="47193"/>
    </mc:Choice>
    <mc:Fallback xmlns="">
      <p:transition spd="slow" advTm="47193"/>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sr-Latn-CS"/>
              <a:t>Izolovane DSI starih osoba</a:t>
            </a:r>
          </a:p>
        </p:txBody>
      </p:sp>
      <p:sp>
        <p:nvSpPr>
          <p:cNvPr id="151555" name="Rectangle 3"/>
          <p:cNvSpPr>
            <a:spLocks noGrp="1" noChangeArrowheads="1"/>
          </p:cNvSpPr>
          <p:nvPr>
            <p:ph type="body" idx="1"/>
          </p:nvPr>
        </p:nvSpPr>
        <p:spPr>
          <a:xfrm>
            <a:off x="1066800" y="1981200"/>
            <a:ext cx="7543800" cy="4471988"/>
          </a:xfrm>
          <a:ln/>
        </p:spPr>
        <p:txBody>
          <a:bodyPr/>
          <a:lstStyle/>
          <a:p>
            <a:pPr>
              <a:lnSpc>
                <a:spcPct val="90000"/>
              </a:lnSpc>
              <a:spcAft>
                <a:spcPct val="25000"/>
              </a:spcAft>
            </a:pPr>
            <a:r>
              <a:rPr lang="sr-Latn-CS" sz="2800"/>
              <a:t>Dijagnoza se postavlja sistemom isključivanja</a:t>
            </a:r>
          </a:p>
          <a:p>
            <a:pPr>
              <a:lnSpc>
                <a:spcPct val="90000"/>
              </a:lnSpc>
              <a:spcAft>
                <a:spcPct val="25000"/>
              </a:spcAft>
            </a:pPr>
            <a:r>
              <a:rPr lang="sr-Latn-CS" sz="2800"/>
              <a:t>Bolesnici ne tolerišu fizički napor, imaju redukovan kvalitet života, visok stepen morbiditeta i mortaliteta</a:t>
            </a:r>
          </a:p>
          <a:p>
            <a:pPr>
              <a:lnSpc>
                <a:spcPct val="90000"/>
              </a:lnSpc>
              <a:spcAft>
                <a:spcPct val="25000"/>
              </a:spcAft>
            </a:pPr>
            <a:r>
              <a:rPr lang="sr-Latn-CS" sz="2800"/>
              <a:t>Terapija je empirijska</a:t>
            </a:r>
          </a:p>
          <a:p>
            <a:pPr>
              <a:lnSpc>
                <a:spcPct val="90000"/>
              </a:lnSpc>
              <a:spcAft>
                <a:spcPct val="25000"/>
              </a:spcAft>
            </a:pPr>
            <a:r>
              <a:rPr lang="sr-Latn-CS" sz="2800"/>
              <a:t>Kontrola sistolnog krvnog pritiska, hipertrofije leve komore i očuvanje sinusnog ritma su od izuzetne važnosti</a:t>
            </a:r>
          </a:p>
        </p:txBody>
      </p:sp>
    </p:spTree>
    <p:extLst>
      <p:ext uri="{BB962C8B-B14F-4D97-AF65-F5344CB8AC3E}">
        <p14:creationId xmlns:p14="http://schemas.microsoft.com/office/powerpoint/2010/main" val="1603648047"/>
      </p:ext>
    </p:extLst>
  </p:cSld>
  <p:clrMapOvr>
    <a:masterClrMapping/>
  </p:clrMapOvr>
  <mc:AlternateContent xmlns:mc="http://schemas.openxmlformats.org/markup-compatibility/2006" xmlns:p14="http://schemas.microsoft.com/office/powerpoint/2010/main">
    <mc:Choice Requires="p14">
      <p:transition spd="slow" p14:dur="2000" advTm="54613"/>
    </mc:Choice>
    <mc:Fallback xmlns="">
      <p:transition spd="slow" advTm="54613"/>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2484438" y="188913"/>
            <a:ext cx="5737225" cy="1431925"/>
          </a:xfrm>
        </p:spPr>
        <p:txBody>
          <a:bodyPr/>
          <a:lstStyle/>
          <a:p>
            <a:r>
              <a:rPr lang="sr-Latn-CS"/>
              <a:t>Izaberite opciju</a:t>
            </a:r>
          </a:p>
        </p:txBody>
      </p:sp>
      <p:sp>
        <p:nvSpPr>
          <p:cNvPr id="149507" name="Rectangle 3"/>
          <p:cNvSpPr>
            <a:spLocks noGrp="1" noChangeArrowheads="1"/>
          </p:cNvSpPr>
          <p:nvPr>
            <p:ph type="body" idx="1"/>
          </p:nvPr>
        </p:nvSpPr>
        <p:spPr>
          <a:xfrm>
            <a:off x="971550" y="2276475"/>
            <a:ext cx="3887788" cy="4105275"/>
          </a:xfrm>
          <a:ln/>
        </p:spPr>
        <p:txBody>
          <a:bodyPr/>
          <a:lstStyle/>
          <a:p>
            <a:pPr>
              <a:spcAft>
                <a:spcPct val="45000"/>
              </a:spcAft>
            </a:pPr>
            <a:r>
              <a:rPr lang="sr-Latn-CS"/>
              <a:t>Zdravo starenje</a:t>
            </a:r>
          </a:p>
          <a:p>
            <a:pPr marL="874713" lvl="1" indent="-417513">
              <a:spcAft>
                <a:spcPct val="5000"/>
              </a:spcAft>
              <a:buClr>
                <a:srgbClr val="FFCC99"/>
              </a:buClr>
              <a:buSzPct val="85000"/>
              <a:buFont typeface="Wingdings" pitchFamily="2" charset="2"/>
              <a:buChar char="v"/>
            </a:pPr>
            <a:r>
              <a:rPr lang="sr-Latn-CS"/>
              <a:t>redovna aerobna fizička aktivnost</a:t>
            </a:r>
          </a:p>
          <a:p>
            <a:pPr marL="874713" lvl="1" indent="-417513">
              <a:spcAft>
                <a:spcPct val="5000"/>
              </a:spcAft>
              <a:buClr>
                <a:srgbClr val="FFCC99"/>
              </a:buClr>
              <a:buSzPct val="85000"/>
              <a:buFont typeface="Wingdings" pitchFamily="2" charset="2"/>
              <a:buChar char="v"/>
            </a:pPr>
            <a:r>
              <a:rPr lang="sr-Latn-CS"/>
              <a:t>nutricione navike</a:t>
            </a:r>
          </a:p>
          <a:p>
            <a:pPr marL="874713" lvl="1" indent="-417513">
              <a:spcAft>
                <a:spcPct val="5000"/>
              </a:spcAft>
              <a:buClr>
                <a:srgbClr val="FFCC99"/>
              </a:buClr>
              <a:buSzPct val="85000"/>
              <a:buFont typeface="Wingdings" pitchFamily="2" charset="2"/>
              <a:buChar char="v"/>
            </a:pPr>
            <a:r>
              <a:rPr lang="sr-Latn-CS"/>
              <a:t>okruženje u kome se starenje događa</a:t>
            </a:r>
          </a:p>
        </p:txBody>
      </p:sp>
      <p:sp>
        <p:nvSpPr>
          <p:cNvPr id="149508" name="Rectangle 4"/>
          <p:cNvSpPr>
            <a:spLocks noChangeArrowheads="1"/>
          </p:cNvSpPr>
          <p:nvPr/>
        </p:nvSpPr>
        <p:spPr bwMode="auto">
          <a:xfrm>
            <a:off x="5292725" y="2276475"/>
            <a:ext cx="3627438" cy="4106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spcAft>
                <a:spcPct val="45000"/>
              </a:spcAft>
              <a:buClr>
                <a:srgbClr val="FFFF66"/>
              </a:buClr>
              <a:buSzPct val="70000"/>
              <a:buFont typeface="Wingdings" pitchFamily="2" charset="2"/>
              <a:buChar char="q"/>
            </a:pPr>
            <a:r>
              <a:rPr lang="sr-Latn-CS" sz="3200">
                <a:effectLst>
                  <a:outerShdw blurRad="38100" dist="38100" dir="2700000" algn="tl">
                    <a:srgbClr val="000000"/>
                  </a:outerShdw>
                </a:effectLst>
              </a:rPr>
              <a:t> Alternativa...</a:t>
            </a:r>
          </a:p>
        </p:txBody>
      </p:sp>
      <p:sp>
        <p:nvSpPr>
          <p:cNvPr id="149509" name="AutoShape 5"/>
          <p:cNvSpPr>
            <a:spLocks noChangeArrowheads="1"/>
          </p:cNvSpPr>
          <p:nvPr/>
        </p:nvSpPr>
        <p:spPr bwMode="auto">
          <a:xfrm rot="1686641">
            <a:off x="2771775" y="1412875"/>
            <a:ext cx="288925" cy="792163"/>
          </a:xfrm>
          <a:prstGeom prst="downArrow">
            <a:avLst>
              <a:gd name="adj1" fmla="val 59343"/>
              <a:gd name="adj2" fmla="val 68684"/>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149510" name="AutoShape 6"/>
          <p:cNvSpPr>
            <a:spLocks noChangeArrowheads="1"/>
          </p:cNvSpPr>
          <p:nvPr/>
        </p:nvSpPr>
        <p:spPr bwMode="auto">
          <a:xfrm rot="-1966087">
            <a:off x="6443663" y="1412875"/>
            <a:ext cx="288925" cy="792163"/>
          </a:xfrm>
          <a:prstGeom prst="downArrow">
            <a:avLst>
              <a:gd name="adj1" fmla="val 59343"/>
              <a:gd name="adj2" fmla="val 68684"/>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Tree>
    <p:extLst>
      <p:ext uri="{BB962C8B-B14F-4D97-AF65-F5344CB8AC3E}">
        <p14:creationId xmlns:p14="http://schemas.microsoft.com/office/powerpoint/2010/main" val="1099699006"/>
      </p:ext>
    </p:extLst>
  </p:cSld>
  <p:clrMapOvr>
    <a:masterClrMapping/>
  </p:clrMapOvr>
  <mc:AlternateContent xmlns:mc="http://schemas.openxmlformats.org/markup-compatibility/2006" xmlns:p14="http://schemas.microsoft.com/office/powerpoint/2010/main">
    <mc:Choice Requires="p14">
      <p:transition spd="slow" p14:dur="2000" advTm="18828"/>
    </mc:Choice>
    <mc:Fallback xmlns="">
      <p:transition spd="slow" advTm="18828"/>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descr="canard737x5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50531" name="Rectangle 3"/>
          <p:cNvSpPr>
            <a:spLocks noChangeArrowheads="1"/>
          </p:cNvSpPr>
          <p:nvPr/>
        </p:nvSpPr>
        <p:spPr bwMode="auto">
          <a:xfrm>
            <a:off x="0" y="0"/>
            <a:ext cx="1295400" cy="12954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grpSp>
        <p:nvGrpSpPr>
          <p:cNvPr id="150536" name="Group 8"/>
          <p:cNvGrpSpPr>
            <a:grpSpLocks/>
          </p:cNvGrpSpPr>
          <p:nvPr/>
        </p:nvGrpSpPr>
        <p:grpSpPr bwMode="auto">
          <a:xfrm>
            <a:off x="762000" y="120650"/>
            <a:ext cx="8153400" cy="6689725"/>
            <a:chOff x="480" y="76"/>
            <a:chExt cx="5136" cy="4214"/>
          </a:xfrm>
        </p:grpSpPr>
        <p:sp>
          <p:nvSpPr>
            <p:cNvPr id="150532" name="Text Box 4"/>
            <p:cNvSpPr txBox="1">
              <a:spLocks noChangeArrowheads="1"/>
            </p:cNvSpPr>
            <p:nvPr/>
          </p:nvSpPr>
          <p:spPr bwMode="auto">
            <a:xfrm>
              <a:off x="1008" y="76"/>
              <a:ext cx="4032" cy="7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3600" b="1">
                  <a:solidFill>
                    <a:schemeClr val="bg2"/>
                  </a:solidFill>
                  <a:latin typeface="Times New Roman" pitchFamily="18" charset="0"/>
                </a:rPr>
                <a:t>Act like ducks !</a:t>
              </a:r>
            </a:p>
            <a:p>
              <a:endParaRPr lang="en-US" sz="3600">
                <a:solidFill>
                  <a:schemeClr val="bg2"/>
                </a:solidFill>
                <a:latin typeface="Times New Roman" pitchFamily="18" charset="0"/>
              </a:endParaRPr>
            </a:p>
          </p:txBody>
        </p:sp>
        <p:sp>
          <p:nvSpPr>
            <p:cNvPr id="150533" name="Text Box 5"/>
            <p:cNvSpPr txBox="1">
              <a:spLocks noChangeArrowheads="1"/>
            </p:cNvSpPr>
            <p:nvPr/>
          </p:nvSpPr>
          <p:spPr bwMode="auto">
            <a:xfrm>
              <a:off x="624" y="816"/>
              <a:ext cx="2784" cy="74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400" b="1">
                  <a:solidFill>
                    <a:schemeClr val="bg2"/>
                  </a:solidFill>
                  <a:latin typeface="Times New Roman" pitchFamily="18" charset="0"/>
                </a:rPr>
                <a:t>On the water surface : look calm and relaxed….</a:t>
              </a:r>
            </a:p>
            <a:p>
              <a:endParaRPr lang="en-US" sz="2400">
                <a:solidFill>
                  <a:schemeClr val="bg2"/>
                </a:solidFill>
                <a:latin typeface="Times New Roman" pitchFamily="18" charset="0"/>
              </a:endParaRPr>
            </a:p>
          </p:txBody>
        </p:sp>
        <p:sp>
          <p:nvSpPr>
            <p:cNvPr id="150534" name="Text Box 6"/>
            <p:cNvSpPr txBox="1">
              <a:spLocks noChangeArrowheads="1"/>
            </p:cNvSpPr>
            <p:nvPr/>
          </p:nvSpPr>
          <p:spPr bwMode="auto">
            <a:xfrm>
              <a:off x="4032" y="960"/>
              <a:ext cx="1392" cy="51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latin typeface="Times New Roman" pitchFamily="18" charset="0"/>
              </a:endParaRPr>
            </a:p>
            <a:p>
              <a:endParaRPr lang="en-US" sz="2400">
                <a:latin typeface="Times New Roman" pitchFamily="18" charset="0"/>
              </a:endParaRPr>
            </a:p>
          </p:txBody>
        </p:sp>
        <p:sp>
          <p:nvSpPr>
            <p:cNvPr id="150535" name="Text Box 7"/>
            <p:cNvSpPr txBox="1">
              <a:spLocks noChangeArrowheads="1"/>
            </p:cNvSpPr>
            <p:nvPr/>
          </p:nvSpPr>
          <p:spPr bwMode="auto">
            <a:xfrm>
              <a:off x="480" y="3312"/>
              <a:ext cx="5136" cy="97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400" b="1">
                  <a:solidFill>
                    <a:schemeClr val="bg2"/>
                  </a:solidFill>
                  <a:latin typeface="Times New Roman" pitchFamily="18" charset="0"/>
                </a:rPr>
                <a:t>Under the water surface : pedal like mad !!!</a:t>
              </a:r>
            </a:p>
            <a:p>
              <a:pPr algn="ctr"/>
              <a:endParaRPr lang="en-US" sz="2400" b="1">
                <a:solidFill>
                  <a:schemeClr val="bg2"/>
                </a:solidFill>
                <a:latin typeface="Times New Roman" pitchFamily="18" charset="0"/>
              </a:endParaRPr>
            </a:p>
            <a:p>
              <a:endParaRPr lang="en-US" sz="2400">
                <a:solidFill>
                  <a:schemeClr val="bg2"/>
                </a:solidFill>
                <a:latin typeface="Times New Roman" pitchFamily="18" charset="0"/>
              </a:endParaRPr>
            </a:p>
            <a:p>
              <a:endParaRPr lang="en-US" sz="2400">
                <a:solidFill>
                  <a:schemeClr val="bg2"/>
                </a:solidFill>
                <a:latin typeface="Times New Roman" pitchFamily="18" charset="0"/>
              </a:endParaRPr>
            </a:p>
          </p:txBody>
        </p:sp>
      </p:grpSp>
    </p:spTree>
    <p:extLst>
      <p:ext uri="{BB962C8B-B14F-4D97-AF65-F5344CB8AC3E}">
        <p14:creationId xmlns:p14="http://schemas.microsoft.com/office/powerpoint/2010/main" val="3757079722"/>
      </p:ext>
    </p:extLst>
  </p:cSld>
  <p:clrMapOvr>
    <a:masterClrMapping/>
  </p:clrMapOvr>
  <mc:AlternateContent xmlns:mc="http://schemas.openxmlformats.org/markup-compatibility/2006" xmlns:p14="http://schemas.microsoft.com/office/powerpoint/2010/main">
    <mc:Choice Requires="p14">
      <p:transition spd="slow" p14:dur="2000" advTm="865"/>
    </mc:Choice>
    <mc:Fallback xmlns="">
      <p:transition spd="slow" advTm="865"/>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1_Diapositiva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5245891"/>
      </p:ext>
    </p:extLst>
  </p:cSld>
  <p:clrMapOvr>
    <a:masterClrMapping/>
  </p:clrMapOvr>
  <mc:AlternateContent xmlns:mc="http://schemas.openxmlformats.org/markup-compatibility/2006" xmlns:p14="http://schemas.microsoft.com/office/powerpoint/2010/main">
    <mc:Choice Requires="p14">
      <p:transition spd="slow" p14:dur="2000" advTm="34830"/>
    </mc:Choice>
    <mc:Fallback xmlns="">
      <p:transition spd="slow" advTm="3483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x-none" b="1" dirty="0"/>
              <a:t>Геријатрија са негом</a:t>
            </a:r>
            <a:r>
              <a:rPr lang="en-US" dirty="0"/>
              <a:t/>
            </a:r>
            <a:br>
              <a:rPr lang="en-US" dirty="0"/>
            </a:br>
            <a:r>
              <a:rPr lang="x-none" dirty="0"/>
              <a:t>Миокардитис, Акутни инфаркт срца, Срчане мане, Хронична кардиомиопатија</a:t>
            </a:r>
          </a:p>
        </p:txBody>
      </p:sp>
      <p:sp>
        <p:nvSpPr>
          <p:cNvPr id="3" name="Subtitle 2"/>
          <p:cNvSpPr>
            <a:spLocks noGrp="1"/>
          </p:cNvSpPr>
          <p:nvPr>
            <p:ph type="subTitle" idx="1"/>
          </p:nvPr>
        </p:nvSpPr>
        <p:spPr>
          <a:xfrm>
            <a:off x="1371600" y="4437112"/>
            <a:ext cx="6400800" cy="1656184"/>
          </a:xfrm>
        </p:spPr>
        <p:txBody>
          <a:bodyPr/>
          <a:lstStyle/>
          <a:p>
            <a:r>
              <a:rPr lang="x-none" dirty="0"/>
              <a:t>Prof dr Miloje Tomašević</a:t>
            </a:r>
          </a:p>
        </p:txBody>
      </p:sp>
    </p:spTree>
    <p:extLst>
      <p:ext uri="{BB962C8B-B14F-4D97-AF65-F5344CB8AC3E}">
        <p14:creationId xmlns:p14="http://schemas.microsoft.com/office/powerpoint/2010/main" val="2812287234"/>
      </p:ext>
    </p:extLst>
  </p:cSld>
  <p:clrMapOvr>
    <a:masterClrMapping/>
  </p:clrMapOvr>
  <mc:AlternateContent xmlns:mc="http://schemas.openxmlformats.org/markup-compatibility/2006" xmlns:p14="http://schemas.microsoft.com/office/powerpoint/2010/main">
    <mc:Choice Requires="p14">
      <p:transition spd="slow" p14:dur="2000" advTm="14904"/>
    </mc:Choice>
    <mc:Fallback xmlns="">
      <p:transition spd="slow" advTm="14904"/>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descr="1_Diapositiva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8684919"/>
      </p:ext>
    </p:extLst>
  </p:cSld>
  <p:clrMapOvr>
    <a:masterClrMapping/>
  </p:clrMapOvr>
  <mc:AlternateContent xmlns:mc="http://schemas.openxmlformats.org/markup-compatibility/2006" xmlns:p14="http://schemas.microsoft.com/office/powerpoint/2010/main">
    <mc:Choice Requires="p14">
      <p:transition spd="slow" p14:dur="2000" advTm="80895"/>
    </mc:Choice>
    <mc:Fallback xmlns="">
      <p:transition spd="slow" advTm="80895"/>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endParaRPr lang="x-none"/>
          </a:p>
        </p:txBody>
      </p:sp>
      <p:pic>
        <p:nvPicPr>
          <p:cNvPr id="18739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ln/>
        </p:spPr>
      </p:pic>
    </p:spTree>
    <p:extLst>
      <p:ext uri="{BB962C8B-B14F-4D97-AF65-F5344CB8AC3E}">
        <p14:creationId xmlns:p14="http://schemas.microsoft.com/office/powerpoint/2010/main" val="2071475088"/>
      </p:ext>
    </p:extLst>
  </p:cSld>
  <p:clrMapOvr>
    <a:masterClrMapping/>
  </p:clrMapOvr>
  <mc:AlternateContent xmlns:mc="http://schemas.openxmlformats.org/markup-compatibility/2006" xmlns:p14="http://schemas.microsoft.com/office/powerpoint/2010/main">
    <mc:Choice Requires="p14">
      <p:transition spd="slow" p14:dur="2000" advTm="31791"/>
    </mc:Choice>
    <mc:Fallback xmlns="">
      <p:transition spd="slow" advTm="31791"/>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p:txBody>
          <a:bodyPr/>
          <a:lstStyle/>
          <a:p>
            <a:endParaRPr lang="x-none"/>
          </a:p>
        </p:txBody>
      </p:sp>
      <p:sp>
        <p:nvSpPr>
          <p:cNvPr id="30723" name="Rectangle 3"/>
          <p:cNvSpPr>
            <a:spLocks noGrp="1" noChangeArrowheads="1"/>
          </p:cNvSpPr>
          <p:nvPr>
            <p:ph type="body" idx="4294967295"/>
          </p:nvPr>
        </p:nvSpPr>
        <p:spPr/>
        <p:txBody>
          <a:bodyPr/>
          <a:lstStyle/>
          <a:p>
            <a:endParaRPr lang="x-none"/>
          </a:p>
        </p:txBody>
      </p:sp>
      <p:pic>
        <p:nvPicPr>
          <p:cNvPr id="30724" name="Picture 4" descr="Pages from Slides12_NoRestriction-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031" y="302982"/>
            <a:ext cx="8783445" cy="620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Rectangle 5"/>
          <p:cNvSpPr>
            <a:spLocks noChangeArrowheads="1"/>
          </p:cNvSpPr>
          <p:nvPr/>
        </p:nvSpPr>
        <p:spPr bwMode="auto">
          <a:xfrm>
            <a:off x="1805486" y="1895427"/>
            <a:ext cx="6148412" cy="390573"/>
          </a:xfrm>
          <a:prstGeom prst="rect">
            <a:avLst/>
          </a:prstGeom>
          <a:noFill/>
          <a:ln w="28575">
            <a:solidFill>
              <a:srgbClr val="FF3300"/>
            </a:solidFill>
            <a:miter lim="800000"/>
            <a:headEnd/>
            <a:tailEnd/>
          </a:ln>
          <a:effectLst>
            <a:prstShdw prst="shdw17" dist="17961" dir="2700000">
              <a:srgbClr val="991F00"/>
            </a:prstShdw>
          </a:effectLst>
          <a:extLst>
            <a:ext uri="{909E8E84-426E-40DD-AFC4-6F175D3DCCD1}">
              <a14:hiddenFill xmlns:a14="http://schemas.microsoft.com/office/drawing/2010/main">
                <a:solidFill>
                  <a:schemeClr val="accent1"/>
                </a:solidFill>
              </a14:hiddenFill>
            </a:ext>
          </a:extLst>
        </p:spPr>
        <p:txBody>
          <a:bodyPr wrap="none" lIns="79992" tIns="39996" rIns="79992" bIns="39996" anchor="ctr"/>
          <a:lstStyle/>
          <a:p>
            <a:endParaRPr lang="x-none"/>
          </a:p>
        </p:txBody>
      </p:sp>
    </p:spTree>
    <p:extLst>
      <p:ext uri="{BB962C8B-B14F-4D97-AF65-F5344CB8AC3E}">
        <p14:creationId xmlns:p14="http://schemas.microsoft.com/office/powerpoint/2010/main" val="752014234"/>
      </p:ext>
    </p:extLst>
  </p:cSld>
  <p:clrMapOvr>
    <a:masterClrMapping/>
  </p:clrMapOvr>
  <p:transition advTm="24839">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0773"/>
                                        </p:tgtEl>
                                        <p:attrNameLst>
                                          <p:attrName>style.visibility</p:attrName>
                                        </p:attrNameLst>
                                      </p:cBhvr>
                                      <p:to>
                                        <p:strVal val="visible"/>
                                      </p:to>
                                    </p:set>
                                    <p:animEffect transition="in" filter="blinds(horizontal)">
                                      <p:cBhvr>
                                        <p:cTn id="7" dur="500"/>
                                        <p:tgtEl>
                                          <p:spTgt spid="160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09600" y="152400"/>
            <a:ext cx="7705725" cy="935038"/>
          </a:xfrm>
        </p:spPr>
        <p:txBody>
          <a:bodyPr lIns="0" tIns="0" rIns="0" bIns="0"/>
          <a:lstStyle/>
          <a:p>
            <a:r>
              <a:rPr lang="sr-Latn-CS" b="0" i="1">
                <a:solidFill>
                  <a:srgbClr val="FF9933"/>
                </a:solidFill>
                <a:latin typeface="Times New Roman" pitchFamily="18" charset="0"/>
              </a:rPr>
              <a:t>Pulsni pritisak</a:t>
            </a:r>
            <a:endParaRPr lang="en-US" b="0" i="1">
              <a:solidFill>
                <a:srgbClr val="FF9933"/>
              </a:solidFill>
              <a:latin typeface="Times New Roman" pitchFamily="18" charset="0"/>
            </a:endParaRPr>
          </a:p>
        </p:txBody>
      </p:sp>
      <p:sp>
        <p:nvSpPr>
          <p:cNvPr id="55299" name="Rectangle 3"/>
          <p:cNvSpPr>
            <a:spLocks noGrp="1" noChangeArrowheads="1"/>
          </p:cNvSpPr>
          <p:nvPr>
            <p:ph type="body" idx="1"/>
          </p:nvPr>
        </p:nvSpPr>
        <p:spPr>
          <a:xfrm>
            <a:off x="1136650" y="2397125"/>
            <a:ext cx="7453313" cy="2724150"/>
          </a:xfrm>
        </p:spPr>
        <p:txBody>
          <a:bodyPr>
            <a:normAutofit fontScale="92500" lnSpcReduction="20000"/>
          </a:bodyPr>
          <a:lstStyle/>
          <a:p>
            <a:pPr marL="284163" indent="-284163"/>
            <a:r>
              <a:rPr lang="sr-Latn-CS" sz="2800">
                <a:latin typeface="Times New Roman" pitchFamily="18" charset="0"/>
              </a:rPr>
              <a:t>Porast</a:t>
            </a:r>
            <a:r>
              <a:rPr lang="en-US" sz="2800">
                <a:latin typeface="Times New Roman" pitchFamily="18" charset="0"/>
              </a:rPr>
              <a:t> </a:t>
            </a:r>
            <a:r>
              <a:rPr lang="sr-Latn-CS" sz="2800" i="1">
                <a:solidFill>
                  <a:schemeClr val="accent1"/>
                </a:solidFill>
                <a:latin typeface="Times New Roman" pitchFamily="18" charset="0"/>
              </a:rPr>
              <a:t>pulsnog pritiska</a:t>
            </a:r>
            <a:r>
              <a:rPr lang="en-US" sz="2800">
                <a:latin typeface="Times New Roman" pitchFamily="18" charset="0"/>
              </a:rPr>
              <a:t> </a:t>
            </a:r>
            <a:r>
              <a:rPr lang="en-US" sz="2800" b="1">
                <a:solidFill>
                  <a:schemeClr val="tx2"/>
                </a:solidFill>
                <a:latin typeface="Times New Roman" pitchFamily="18" charset="0"/>
              </a:rPr>
              <a:t>(PP)</a:t>
            </a:r>
            <a:r>
              <a:rPr lang="en-US" sz="2800">
                <a:latin typeface="Times New Roman" pitchFamily="18" charset="0"/>
              </a:rPr>
              <a:t> </a:t>
            </a:r>
            <a:r>
              <a:rPr lang="sr-Latn-CS" sz="2800">
                <a:latin typeface="Times New Roman" pitchFamily="18" charset="0"/>
              </a:rPr>
              <a:t>ukazuje na povećanu tvrdoću</a:t>
            </a:r>
            <a:r>
              <a:rPr lang="en-US" sz="2800">
                <a:solidFill>
                  <a:srgbClr val="00CCFF"/>
                </a:solidFill>
                <a:latin typeface="Times New Roman" pitchFamily="18" charset="0"/>
              </a:rPr>
              <a:t> </a:t>
            </a:r>
            <a:r>
              <a:rPr lang="sr-Latn-CS" sz="2800">
                <a:latin typeface="Times New Roman" pitchFamily="18" charset="0"/>
              </a:rPr>
              <a:t>u velikim arterijama (konduktivnim)</a:t>
            </a:r>
            <a:r>
              <a:rPr lang="en-US" sz="2800">
                <a:latin typeface="Times New Roman" pitchFamily="18" charset="0"/>
              </a:rPr>
              <a:t>, </a:t>
            </a:r>
            <a:r>
              <a:rPr lang="sr-Latn-CS" sz="2800">
                <a:latin typeface="Times New Roman" pitchFamily="18" charset="0"/>
              </a:rPr>
              <a:t>primarno torakalnoj aorti</a:t>
            </a:r>
            <a:endParaRPr lang="en-US" sz="2800">
              <a:latin typeface="Times New Roman" pitchFamily="18" charset="0"/>
            </a:endParaRPr>
          </a:p>
          <a:p>
            <a:pPr marL="284163" indent="-284163"/>
            <a:r>
              <a:rPr lang="en-US" sz="2800" b="1">
                <a:solidFill>
                  <a:schemeClr val="accent1"/>
                </a:solidFill>
                <a:latin typeface="Times New Roman" pitchFamily="18" charset="0"/>
              </a:rPr>
              <a:t>P</a:t>
            </a:r>
            <a:r>
              <a:rPr lang="sr-Latn-CS" sz="2800" b="1">
                <a:solidFill>
                  <a:schemeClr val="accent1"/>
                </a:solidFill>
                <a:latin typeface="Times New Roman" pitchFamily="18" charset="0"/>
              </a:rPr>
              <a:t>P </a:t>
            </a:r>
            <a:r>
              <a:rPr lang="sr-Latn-CS" sz="2800">
                <a:latin typeface="Times New Roman" pitchFamily="18" charset="0"/>
              </a:rPr>
              <a:t>se smatra merom dinamičkog</a:t>
            </a:r>
            <a:r>
              <a:rPr lang="en-US" sz="2800">
                <a:solidFill>
                  <a:srgbClr val="00FFFF"/>
                </a:solidFill>
                <a:latin typeface="Times New Roman" pitchFamily="18" charset="0"/>
              </a:rPr>
              <a:t>,</a:t>
            </a:r>
            <a:r>
              <a:rPr lang="en-US" sz="2800">
                <a:latin typeface="Times New Roman" pitchFamily="18" charset="0"/>
              </a:rPr>
              <a:t> </a:t>
            </a:r>
            <a:r>
              <a:rPr lang="sr-Latn-CS" sz="2800">
                <a:solidFill>
                  <a:srgbClr val="00FFFF"/>
                </a:solidFill>
                <a:latin typeface="Times New Roman" pitchFamily="18" charset="0"/>
              </a:rPr>
              <a:t>cikličnog</a:t>
            </a:r>
            <a:r>
              <a:rPr lang="en-US" sz="2800">
                <a:solidFill>
                  <a:srgbClr val="00FFFF"/>
                </a:solidFill>
                <a:latin typeface="Times New Roman" pitchFamily="18" charset="0"/>
              </a:rPr>
              <a:t> </a:t>
            </a:r>
            <a:r>
              <a:rPr lang="sr-Latn-CS" sz="2800">
                <a:solidFill>
                  <a:srgbClr val="00FFFF"/>
                </a:solidFill>
                <a:latin typeface="Times New Roman" pitchFamily="18" charset="0"/>
              </a:rPr>
              <a:t>stresa tokom sistole</a:t>
            </a:r>
            <a:r>
              <a:rPr lang="en-US" sz="2800">
                <a:latin typeface="Times New Roman" pitchFamily="18" charset="0"/>
              </a:rPr>
              <a:t>.</a:t>
            </a:r>
          </a:p>
          <a:p>
            <a:pPr marL="284163" indent="-284163"/>
            <a:r>
              <a:rPr lang="en-US" sz="2800" b="1">
                <a:solidFill>
                  <a:schemeClr val="tx2"/>
                </a:solidFill>
                <a:latin typeface="Times New Roman" pitchFamily="18" charset="0"/>
              </a:rPr>
              <a:t>PP</a:t>
            </a:r>
            <a:r>
              <a:rPr lang="en-US" sz="2800">
                <a:latin typeface="Times New Roman" pitchFamily="18" charset="0"/>
              </a:rPr>
              <a:t> </a:t>
            </a:r>
            <a:r>
              <a:rPr lang="sr-Latn-CS" sz="2800">
                <a:latin typeface="Times New Roman" pitchFamily="18" charset="0"/>
              </a:rPr>
              <a:t>može biti bolji marker</a:t>
            </a:r>
            <a:r>
              <a:rPr lang="en-US" sz="2800">
                <a:latin typeface="Times New Roman" pitchFamily="18" charset="0"/>
              </a:rPr>
              <a:t> </a:t>
            </a:r>
            <a:r>
              <a:rPr lang="sr-Latn-CS" sz="2800">
                <a:latin typeface="Times New Roman" pitchFamily="18" charset="0"/>
              </a:rPr>
              <a:t>povećanja KV rizika</a:t>
            </a:r>
            <a:r>
              <a:rPr lang="en-US" sz="2800">
                <a:latin typeface="Times New Roman" pitchFamily="18" charset="0"/>
              </a:rPr>
              <a:t> </a:t>
            </a:r>
            <a:r>
              <a:rPr lang="sr-Latn-CS" sz="2800">
                <a:latin typeface="Times New Roman" pitchFamily="18" charset="0"/>
              </a:rPr>
              <a:t>nego</a:t>
            </a:r>
            <a:r>
              <a:rPr lang="en-US" sz="2800">
                <a:latin typeface="Times New Roman" pitchFamily="18" charset="0"/>
              </a:rPr>
              <a:t> </a:t>
            </a:r>
            <a:r>
              <a:rPr lang="sr-Latn-CS" sz="2800">
                <a:latin typeface="Times New Roman" pitchFamily="18" charset="0"/>
              </a:rPr>
              <a:t>sistolni KP</a:t>
            </a:r>
            <a:r>
              <a:rPr lang="en-US" sz="2800">
                <a:latin typeface="Times New Roman" pitchFamily="18" charset="0"/>
              </a:rPr>
              <a:t> </a:t>
            </a:r>
            <a:r>
              <a:rPr lang="sr-Latn-CS" sz="2800">
                <a:latin typeface="Times New Roman" pitchFamily="18" charset="0"/>
              </a:rPr>
              <a:t>ili dijastolni KP</a:t>
            </a:r>
            <a:r>
              <a:rPr lang="en-US" sz="2800">
                <a:latin typeface="Times New Roman" pitchFamily="18" charset="0"/>
              </a:rPr>
              <a:t> </a:t>
            </a:r>
            <a:r>
              <a:rPr lang="sr-Latn-CS" sz="2800">
                <a:latin typeface="Times New Roman" pitchFamily="18" charset="0"/>
              </a:rPr>
              <a:t>samo kod starih osoba.</a:t>
            </a:r>
            <a:endParaRPr lang="en-US" sz="2800">
              <a:solidFill>
                <a:srgbClr val="00FFFF"/>
              </a:solidFill>
              <a:latin typeface="Times New Roman" pitchFamily="18" charset="0"/>
            </a:endParaRPr>
          </a:p>
        </p:txBody>
      </p:sp>
      <p:sp>
        <p:nvSpPr>
          <p:cNvPr id="55300" name="Rectangle 4"/>
          <p:cNvSpPr>
            <a:spLocks noChangeArrowheads="1"/>
          </p:cNvSpPr>
          <p:nvPr/>
        </p:nvSpPr>
        <p:spPr bwMode="auto">
          <a:xfrm>
            <a:off x="0" y="10668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sz="3200" b="1">
                <a:solidFill>
                  <a:schemeClr val="tx2"/>
                </a:solidFill>
                <a:effectLst>
                  <a:outerShdw blurRad="38100" dist="38100" dir="2700000" algn="tl">
                    <a:srgbClr val="000000"/>
                  </a:outerShdw>
                </a:effectLst>
                <a:latin typeface="Times New Roman" pitchFamily="18" charset="0"/>
              </a:rPr>
              <a:t>PP = SBP – DBP</a:t>
            </a:r>
          </a:p>
        </p:txBody>
      </p:sp>
    </p:spTree>
    <p:extLst>
      <p:ext uri="{BB962C8B-B14F-4D97-AF65-F5344CB8AC3E}">
        <p14:creationId xmlns:p14="http://schemas.microsoft.com/office/powerpoint/2010/main" val="1496428607"/>
      </p:ext>
    </p:extLst>
  </p:cSld>
  <p:clrMapOvr>
    <a:masterClrMapping/>
  </p:clrMapOvr>
  <mc:AlternateContent xmlns:mc="http://schemas.openxmlformats.org/markup-compatibility/2006" xmlns:p14="http://schemas.microsoft.com/office/powerpoint/2010/main">
    <mc:Choice Requires="p14">
      <p:transition spd="slow" p14:dur="2000" advTm="17303"/>
    </mc:Choice>
    <mc:Fallback xmlns="">
      <p:transition spd="slow" advTm="17303"/>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descr="3_Diapositiva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7655290"/>
      </p:ext>
    </p:extLst>
  </p:cSld>
  <p:clrMapOvr>
    <a:masterClrMapping/>
  </p:clrMapOvr>
  <mc:AlternateContent xmlns:mc="http://schemas.openxmlformats.org/markup-compatibility/2006" xmlns:p14="http://schemas.microsoft.com/office/powerpoint/2010/main">
    <mc:Choice Requires="p14">
      <p:transition spd="slow" p14:dur="2000" advTm="7245"/>
    </mc:Choice>
    <mc:Fallback xmlns="">
      <p:transition spd="slow" advTm="7245"/>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2" descr="4_Diapositiva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508476"/>
      </p:ext>
    </p:extLst>
  </p:cSld>
  <p:clrMapOvr>
    <a:masterClrMapping/>
  </p:clrMapOvr>
  <mc:AlternateContent xmlns:mc="http://schemas.openxmlformats.org/markup-compatibility/2006" xmlns:p14="http://schemas.microsoft.com/office/powerpoint/2010/main">
    <mc:Choice Requires="p14">
      <p:transition spd="slow" p14:dur="2000" advTm="33400"/>
    </mc:Choice>
    <mc:Fallback xmlns="">
      <p:transition spd="slow" advTm="334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4_Diapositiva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9236156"/>
      </p:ext>
    </p:extLst>
  </p:cSld>
  <p:clrMapOvr>
    <a:masterClrMapping/>
  </p:clrMapOvr>
  <mc:AlternateContent xmlns:mc="http://schemas.openxmlformats.org/markup-compatibility/2006" xmlns:p14="http://schemas.microsoft.com/office/powerpoint/2010/main">
    <mc:Choice Requires="p14">
      <p:transition spd="slow" p14:dur="2000" advTm="10935"/>
    </mc:Choice>
    <mc:Fallback xmlns="">
      <p:transition spd="slow" advTm="10935"/>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sz="4000">
                <a:solidFill>
                  <a:srgbClr val="FF6600"/>
                </a:solidFill>
              </a:rPr>
              <a:t>Миокардитис</a:t>
            </a:r>
            <a:br>
              <a:rPr lang="en-US" sz="4000">
                <a:solidFill>
                  <a:srgbClr val="FF6600"/>
                </a:solidFill>
              </a:rPr>
            </a:br>
            <a:r>
              <a:rPr lang="en-US" sz="4000">
                <a:solidFill>
                  <a:srgbClr val="FFCC00"/>
                </a:solidFill>
              </a:rPr>
              <a:t>(Myocarditis)</a:t>
            </a:r>
          </a:p>
        </p:txBody>
      </p:sp>
      <p:sp>
        <p:nvSpPr>
          <p:cNvPr id="31747" name="Rectangle 3"/>
          <p:cNvSpPr>
            <a:spLocks noGrp="1" noChangeArrowheads="1"/>
          </p:cNvSpPr>
          <p:nvPr>
            <p:ph type="body" idx="1"/>
          </p:nvPr>
        </p:nvSpPr>
        <p:spPr/>
        <p:txBody>
          <a:bodyPr/>
          <a:lstStyle/>
          <a:p>
            <a:endParaRPr lang="en-US" dirty="0">
              <a:cs typeface="Arial" pitchFamily="34" charset="0"/>
            </a:endParaRPr>
          </a:p>
          <a:p>
            <a:pPr>
              <a:buFontTx/>
              <a:buNone/>
            </a:pPr>
            <a:endParaRPr lang="sr-Latn-CS" dirty="0">
              <a:cs typeface="Arial" pitchFamily="34" charset="0"/>
            </a:endParaRPr>
          </a:p>
          <a:p>
            <a:pPr algn="ctr"/>
            <a:r>
              <a:rPr lang="sr-Latn-CS" dirty="0"/>
              <a:t>Запаљење срчаног мишића</a:t>
            </a:r>
            <a:r>
              <a:rPr lang="en-US" dirty="0">
                <a:cs typeface="Arial" pitchFamily="34" charset="0"/>
              </a:rPr>
              <a:t> </a:t>
            </a:r>
            <a:endParaRPr lang="sr-Latn-CS" dirty="0">
              <a:cs typeface="Arial" pitchFamily="34" charset="0"/>
            </a:endParaRPr>
          </a:p>
          <a:p>
            <a:pPr algn="ctr">
              <a:buFontTx/>
              <a:buNone/>
            </a:pPr>
            <a:r>
              <a:rPr lang="sr-Latn-CS" dirty="0">
                <a:cs typeface="Arial" pitchFamily="34" charset="0"/>
              </a:rPr>
              <a:t>	</a:t>
            </a:r>
            <a:r>
              <a:rPr lang="en-US" dirty="0" err="1">
                <a:cs typeface="Arial" pitchFamily="34" charset="0"/>
              </a:rPr>
              <a:t>које</a:t>
            </a:r>
            <a:r>
              <a:rPr lang="en-US" dirty="0">
                <a:cs typeface="Arial" pitchFamily="34" charset="0"/>
              </a:rPr>
              <a:t> </a:t>
            </a:r>
            <a:r>
              <a:rPr lang="en-US" dirty="0" err="1">
                <a:cs typeface="Arial" pitchFamily="34" charset="0"/>
              </a:rPr>
              <a:t>се</a:t>
            </a:r>
            <a:r>
              <a:rPr lang="en-US" dirty="0">
                <a:cs typeface="Arial" pitchFamily="34" charset="0"/>
              </a:rPr>
              <a:t> </a:t>
            </a:r>
            <a:r>
              <a:rPr lang="en-US" dirty="0" err="1">
                <a:cs typeface="Arial" pitchFamily="34" charset="0"/>
              </a:rPr>
              <a:t>карактери</a:t>
            </a:r>
            <a:r>
              <a:rPr lang="sr-Latn-CS" dirty="0">
                <a:cs typeface="Arial" pitchFamily="34" charset="0"/>
              </a:rPr>
              <a:t>ше дифузним или жаришним инфилтратима запаљенских ћелија у интерстицијуму уз оштећење миоцита</a:t>
            </a:r>
            <a:endParaRPr lang="en-US" dirty="0">
              <a:cs typeface="Arial" pitchFamily="34" charset="0"/>
            </a:endParaRPr>
          </a:p>
        </p:txBody>
      </p:sp>
    </p:spTree>
    <p:extLst>
      <p:ext uri="{BB962C8B-B14F-4D97-AF65-F5344CB8AC3E}">
        <p14:creationId xmlns:p14="http://schemas.microsoft.com/office/powerpoint/2010/main" val="1450992532"/>
      </p:ext>
    </p:extLst>
  </p:cSld>
  <p:clrMapOvr>
    <a:masterClrMapping/>
  </p:clrMapOvr>
  <mc:AlternateContent xmlns:mc="http://schemas.openxmlformats.org/markup-compatibility/2006" xmlns:p14="http://schemas.microsoft.com/office/powerpoint/2010/main">
    <mc:Choice Requires="p14">
      <p:transition spd="slow" p14:dur="2000" advTm="18032"/>
    </mc:Choice>
    <mc:Fallback xmlns="">
      <p:transition spd="slow" advTm="18032"/>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solidFill>
                  <a:srgbClr val="FF3300"/>
                </a:solidFill>
              </a:rPr>
              <a:t>Дефиниција</a:t>
            </a:r>
          </a:p>
        </p:txBody>
      </p:sp>
      <p:sp>
        <p:nvSpPr>
          <p:cNvPr id="161795" name="Rectangle 3"/>
          <p:cNvSpPr>
            <a:spLocks noGrp="1" noChangeArrowheads="1"/>
          </p:cNvSpPr>
          <p:nvPr>
            <p:ph type="body" idx="1"/>
          </p:nvPr>
        </p:nvSpPr>
        <p:spPr/>
        <p:txBody>
          <a:bodyPr/>
          <a:lstStyle/>
          <a:p>
            <a:pPr>
              <a:lnSpc>
                <a:spcPct val="90000"/>
              </a:lnSpc>
            </a:pPr>
            <a:r>
              <a:rPr lang="en-US" sz="2400" dirty="0" err="1"/>
              <a:t>Миокардитис</a:t>
            </a:r>
            <a:r>
              <a:rPr lang="en-US" sz="2400" dirty="0"/>
              <a:t> </a:t>
            </a:r>
            <a:r>
              <a:rPr lang="en-US" sz="2400" dirty="0" err="1"/>
              <a:t>је</a:t>
            </a:r>
            <a:r>
              <a:rPr lang="en-US" sz="2400" dirty="0"/>
              <a:t> </a:t>
            </a:r>
            <a:r>
              <a:rPr lang="en-US" sz="2400" dirty="0">
                <a:cs typeface="Arial" pitchFamily="34" charset="0"/>
              </a:rPr>
              <a:t>"</a:t>
            </a:r>
            <a:r>
              <a:rPr lang="en-US" sz="2400" dirty="0" err="1"/>
              <a:t>инфламација</a:t>
            </a:r>
            <a:r>
              <a:rPr lang="en-US" sz="2400" dirty="0"/>
              <a:t> </a:t>
            </a:r>
            <a:r>
              <a:rPr lang="en-US" sz="2400" dirty="0" err="1"/>
              <a:t>ср</a:t>
            </a:r>
            <a:r>
              <a:rPr lang="sr-Latn-CS" sz="2400" dirty="0"/>
              <a:t>чаног мишића</a:t>
            </a:r>
            <a:r>
              <a:rPr lang="en-US" sz="2400" dirty="0">
                <a:cs typeface="Arial" pitchFamily="34" charset="0"/>
              </a:rPr>
              <a:t>“</a:t>
            </a:r>
            <a:r>
              <a:rPr lang="sr-Latn-CS" sz="2400" dirty="0">
                <a:cs typeface="Arial" pitchFamily="34" charset="0"/>
              </a:rPr>
              <a:t>.</a:t>
            </a:r>
          </a:p>
          <a:p>
            <a:pPr>
              <a:lnSpc>
                <a:spcPct val="90000"/>
              </a:lnSpc>
            </a:pPr>
            <a:r>
              <a:rPr lang="sr-Latn-CS" sz="2400" dirty="0">
                <a:cs typeface="Arial" pitchFamily="34" charset="0"/>
              </a:rPr>
              <a:t>Најчешћи узроци данас су инфективни агенси као вируси, паразити или аутоимуна стања.</a:t>
            </a:r>
          </a:p>
          <a:p>
            <a:pPr>
              <a:lnSpc>
                <a:spcPct val="90000"/>
              </a:lnSpc>
            </a:pPr>
            <a:r>
              <a:rPr lang="sr-Latn-CS" sz="2400" dirty="0">
                <a:cs typeface="Arial" pitchFamily="34" charset="0"/>
              </a:rPr>
              <a:t>У патогенетском смислу то је класична слика срчаног оштећења, које је праћено имунолошким одговором домаћина који се манифестује инфламацијом</a:t>
            </a:r>
          </a:p>
          <a:p>
            <a:pPr>
              <a:lnSpc>
                <a:spcPct val="90000"/>
              </a:lnSpc>
            </a:pPr>
            <a:r>
              <a:rPr lang="sr-Latn-CS" sz="2400" dirty="0">
                <a:cs typeface="Arial" pitchFamily="34" charset="0"/>
              </a:rPr>
              <a:t>Уколико је имуни одговор домаћина неодговарајући или претеран инфламација разара срчано ткиво узрокује ремоделовање срца и дилатантну кардиомиопатију,срчану инсуфицијенцију или смрт.</a:t>
            </a:r>
            <a:endParaRPr lang="en-US" sz="2400" dirty="0">
              <a:cs typeface="Arial" pitchFamily="34" charset="0"/>
            </a:endParaRPr>
          </a:p>
        </p:txBody>
      </p:sp>
    </p:spTree>
    <p:extLst>
      <p:ext uri="{BB962C8B-B14F-4D97-AF65-F5344CB8AC3E}">
        <p14:creationId xmlns:p14="http://schemas.microsoft.com/office/powerpoint/2010/main" val="2382925276"/>
      </p:ext>
    </p:extLst>
  </p:cSld>
  <p:clrMapOvr>
    <a:masterClrMapping/>
  </p:clrMapOvr>
  <mc:AlternateContent xmlns:mc="http://schemas.openxmlformats.org/markup-compatibility/2006" xmlns:p14="http://schemas.microsoft.com/office/powerpoint/2010/main">
    <mc:Choice Requires="p14">
      <p:transition spd="slow" p14:dur="2000" advTm="46537"/>
    </mc:Choice>
    <mc:Fallback xmlns="">
      <p:transition spd="slow" advTm="46537"/>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r>
              <a:rPr lang="sr-Cyrl-CS">
                <a:solidFill>
                  <a:srgbClr val="FF3300"/>
                </a:solidFill>
              </a:rPr>
              <a:t>Учесталост</a:t>
            </a:r>
          </a:p>
        </p:txBody>
      </p:sp>
      <p:sp>
        <p:nvSpPr>
          <p:cNvPr id="174083" name="Rectangle 3"/>
          <p:cNvSpPr>
            <a:spLocks noGrp="1" noChangeArrowheads="1"/>
          </p:cNvSpPr>
          <p:nvPr>
            <p:ph type="body" idx="1"/>
          </p:nvPr>
        </p:nvSpPr>
        <p:spPr/>
        <p:txBody>
          <a:bodyPr/>
          <a:lstStyle/>
          <a:p>
            <a:pPr>
              <a:lnSpc>
                <a:spcPct val="90000"/>
              </a:lnSpc>
            </a:pPr>
            <a:r>
              <a:rPr lang="sr-Cyrl-CS" sz="2800" dirty="0"/>
              <a:t>Зависи од дијагностичких критеријума</a:t>
            </a:r>
          </a:p>
          <a:p>
            <a:pPr>
              <a:lnSpc>
                <a:spcPct val="90000"/>
              </a:lnSpc>
            </a:pPr>
            <a:r>
              <a:rPr lang="sr-Cyrl-CS" sz="2800" dirty="0"/>
              <a:t>8 до 10 на 100 000 становника</a:t>
            </a:r>
          </a:p>
          <a:p>
            <a:pPr>
              <a:lnSpc>
                <a:spcPct val="90000"/>
              </a:lnSpc>
            </a:pPr>
            <a:r>
              <a:rPr lang="sr-Cyrl-CS" sz="2800" dirty="0"/>
              <a:t>Пошто је честа субклиничка форма, многе смрти остају непрепознате.</a:t>
            </a:r>
          </a:p>
          <a:p>
            <a:pPr>
              <a:lnSpc>
                <a:spcPct val="90000"/>
              </a:lnSpc>
            </a:pPr>
            <a:r>
              <a:rPr lang="sr-Cyrl-CS" sz="2800" dirty="0"/>
              <a:t>На неселектованој аутопсији 1 до 5 на 100 смрти.</a:t>
            </a:r>
          </a:p>
          <a:p>
            <a:pPr>
              <a:lnSpc>
                <a:spcPct val="90000"/>
              </a:lnSpc>
            </a:pPr>
            <a:r>
              <a:rPr lang="sr-Cyrl-CS" sz="2800" dirty="0"/>
              <a:t>Чак 8,6% изненадних смрти код младих.</a:t>
            </a:r>
          </a:p>
          <a:p>
            <a:pPr>
              <a:lnSpc>
                <a:spcPct val="90000"/>
              </a:lnSpc>
            </a:pPr>
            <a:r>
              <a:rPr lang="sr-Cyrl-CS" sz="2800" dirty="0"/>
              <a:t>Код болесника са дилатантном кардиомиопатијом миокардитис је одговоран за 10 до 40% случајева.</a:t>
            </a:r>
          </a:p>
        </p:txBody>
      </p:sp>
    </p:spTree>
    <p:extLst>
      <p:ext uri="{BB962C8B-B14F-4D97-AF65-F5344CB8AC3E}">
        <p14:creationId xmlns:p14="http://schemas.microsoft.com/office/powerpoint/2010/main" val="2509547636"/>
      </p:ext>
    </p:extLst>
  </p:cSld>
  <p:clrMapOvr>
    <a:masterClrMapping/>
  </p:clrMapOvr>
  <mc:AlternateContent xmlns:mc="http://schemas.openxmlformats.org/markup-compatibility/2006" xmlns:p14="http://schemas.microsoft.com/office/powerpoint/2010/main">
    <mc:Choice Requires="p14">
      <p:transition spd="slow" p14:dur="2000" advTm="27465"/>
    </mc:Choice>
    <mc:Fallback xmlns="">
      <p:transition spd="slow" advTm="27465"/>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381000"/>
            <a:ext cx="8153400" cy="1143000"/>
          </a:xfrm>
        </p:spPr>
        <p:txBody>
          <a:bodyPr/>
          <a:lstStyle/>
          <a:p>
            <a:r>
              <a:rPr lang="sr-Cyrl-CS" sz="3600" b="1">
                <a:solidFill>
                  <a:schemeClr val="folHlink"/>
                </a:solidFill>
              </a:rPr>
              <a:t>Кардиоваскуларна обољења данас</a:t>
            </a:r>
            <a:endParaRPr lang="en-US" sz="3600" b="1">
              <a:solidFill>
                <a:schemeClr val="folHlink"/>
              </a:solidFill>
            </a:endParaRPr>
          </a:p>
        </p:txBody>
      </p:sp>
      <p:sp>
        <p:nvSpPr>
          <p:cNvPr id="3075" name="Rectangle 3"/>
          <p:cNvSpPr>
            <a:spLocks noGrp="1" noChangeArrowheads="1"/>
          </p:cNvSpPr>
          <p:nvPr>
            <p:ph type="body" idx="1"/>
          </p:nvPr>
        </p:nvSpPr>
        <p:spPr>
          <a:xfrm>
            <a:off x="762000" y="2133600"/>
            <a:ext cx="8077200" cy="4495800"/>
          </a:xfrm>
        </p:spPr>
        <p:txBody>
          <a:bodyPr/>
          <a:lstStyle/>
          <a:p>
            <a:pPr>
              <a:buFontTx/>
              <a:buNone/>
            </a:pPr>
            <a:r>
              <a:rPr lang="sl-SI" b="1"/>
              <a:t>   	</a:t>
            </a:r>
            <a:r>
              <a:rPr lang="sr-Cyrl-CS" b="1"/>
              <a:t>Морталитет у свету</a:t>
            </a:r>
            <a:endParaRPr lang="en-US" b="1">
              <a:solidFill>
                <a:schemeClr val="folHlink"/>
              </a:solidFill>
            </a:endParaRPr>
          </a:p>
          <a:p>
            <a:pPr>
              <a:buFontTx/>
              <a:buNone/>
            </a:pPr>
            <a:endParaRPr lang="en-US" sz="1000" b="1"/>
          </a:p>
          <a:p>
            <a:r>
              <a:rPr lang="sl-SI" sz="2800" b="1"/>
              <a:t>50% - </a:t>
            </a:r>
            <a:r>
              <a:rPr lang="sr-Cyrl-CS" sz="2800" b="1"/>
              <a:t>узрок смрти су КВО</a:t>
            </a:r>
            <a:endParaRPr lang="sl-SI" sz="2800" b="1"/>
          </a:p>
          <a:p>
            <a:r>
              <a:rPr lang="sr-Cyrl-CS" sz="2800" b="1"/>
              <a:t>Око</a:t>
            </a:r>
            <a:r>
              <a:rPr lang="sl-SI" sz="2800" b="1"/>
              <a:t> 30% - </a:t>
            </a:r>
            <a:r>
              <a:rPr lang="sr-Cyrl-CS" sz="2800" b="1"/>
              <a:t>коронарни морталитет</a:t>
            </a:r>
            <a:endParaRPr lang="sl-SI" sz="2800" b="1"/>
          </a:p>
          <a:p>
            <a:pPr>
              <a:buFontTx/>
              <a:buNone/>
            </a:pPr>
            <a:endParaRPr lang="sl-SI" sz="2800" b="1"/>
          </a:p>
          <a:p>
            <a:pPr>
              <a:buFontTx/>
              <a:buNone/>
            </a:pPr>
            <a:r>
              <a:rPr lang="sl-SI" b="1"/>
              <a:t>   </a:t>
            </a:r>
            <a:r>
              <a:rPr lang="sr-Cyrl-CS" b="1"/>
              <a:t>Морталитет код нас</a:t>
            </a:r>
            <a:endParaRPr lang="sl-SI" b="1">
              <a:solidFill>
                <a:schemeClr val="folHlink"/>
              </a:solidFill>
            </a:endParaRPr>
          </a:p>
          <a:p>
            <a:r>
              <a:rPr lang="sr-Cyrl-CS" sz="2800" b="1"/>
              <a:t>Више од</a:t>
            </a:r>
            <a:r>
              <a:rPr lang="sl-SI" sz="2800" b="1"/>
              <a:t> 50% (56%) </a:t>
            </a:r>
            <a:r>
              <a:rPr lang="sr-Cyrl-CS" sz="2800" b="1"/>
              <a:t>припада КВО</a:t>
            </a:r>
            <a:endParaRPr lang="sl-SI" sz="2800" b="1"/>
          </a:p>
          <a:p>
            <a:endParaRPr lang="sl-SI" sz="2800" b="1"/>
          </a:p>
          <a:p>
            <a:endParaRPr lang="sl-SI" b="1">
              <a:solidFill>
                <a:schemeClr val="folHlink"/>
              </a:solidFill>
            </a:endParaRPr>
          </a:p>
          <a:p>
            <a:endParaRPr lang="en-US" b="1"/>
          </a:p>
        </p:txBody>
      </p:sp>
    </p:spTree>
    <p:extLst>
      <p:ext uri="{BB962C8B-B14F-4D97-AF65-F5344CB8AC3E}">
        <p14:creationId xmlns:p14="http://schemas.microsoft.com/office/powerpoint/2010/main" val="707680424"/>
      </p:ext>
    </p:extLst>
  </p:cSld>
  <p:clrMapOvr>
    <a:masterClrMapping/>
  </p:clrMapOvr>
  <mc:AlternateContent xmlns:mc="http://schemas.openxmlformats.org/markup-compatibility/2006" xmlns:p14="http://schemas.microsoft.com/office/powerpoint/2010/main">
    <mc:Choice Requires="p14">
      <p:transition spd="slow" p14:dur="2000" advTm="41940"/>
    </mc:Choice>
    <mc:Fallback xmlns="">
      <p:transition spd="slow" advTm="4194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sr-Cyrl-CS">
                <a:solidFill>
                  <a:srgbClr val="FF6600"/>
                </a:solidFill>
              </a:rPr>
              <a:t>Узроци миокардитиса</a:t>
            </a:r>
          </a:p>
        </p:txBody>
      </p:sp>
      <p:sp>
        <p:nvSpPr>
          <p:cNvPr id="32771" name="Rectangle 3"/>
          <p:cNvSpPr>
            <a:spLocks noGrp="1" noChangeArrowheads="1"/>
          </p:cNvSpPr>
          <p:nvPr>
            <p:ph type="body" idx="1"/>
          </p:nvPr>
        </p:nvSpPr>
        <p:spPr/>
        <p:txBody>
          <a:bodyPr/>
          <a:lstStyle/>
          <a:p>
            <a:pPr>
              <a:lnSpc>
                <a:spcPct val="80000"/>
              </a:lnSpc>
            </a:pPr>
            <a:r>
              <a:rPr lang="sr-Latn-CS" sz="2800" b="1" i="1" u="sng" dirty="0">
                <a:solidFill>
                  <a:srgbClr val="FF9966"/>
                </a:solidFill>
              </a:rPr>
              <a:t>Вируси</a:t>
            </a:r>
          </a:p>
          <a:p>
            <a:pPr>
              <a:lnSpc>
                <a:spcPct val="80000"/>
              </a:lnSpc>
            </a:pPr>
            <a:r>
              <a:rPr lang="sr-Latn-CS" sz="2800" dirty="0"/>
              <a:t>Бактерије</a:t>
            </a:r>
          </a:p>
          <a:p>
            <a:pPr>
              <a:lnSpc>
                <a:spcPct val="80000"/>
              </a:lnSpc>
            </a:pPr>
            <a:r>
              <a:rPr lang="sr-Latn-CS" sz="2800" dirty="0"/>
              <a:t>Паразити</a:t>
            </a:r>
          </a:p>
          <a:p>
            <a:pPr>
              <a:lnSpc>
                <a:spcPct val="80000"/>
              </a:lnSpc>
            </a:pPr>
            <a:r>
              <a:rPr lang="sr-Latn-CS" sz="2800" dirty="0"/>
              <a:t>Спирохете</a:t>
            </a:r>
          </a:p>
          <a:p>
            <a:pPr>
              <a:lnSpc>
                <a:spcPct val="80000"/>
              </a:lnSpc>
            </a:pPr>
            <a:r>
              <a:rPr lang="sr-Latn-CS" sz="2800" dirty="0"/>
              <a:t>Кламидије</a:t>
            </a:r>
          </a:p>
          <a:p>
            <a:pPr>
              <a:lnSpc>
                <a:spcPct val="80000"/>
              </a:lnSpc>
            </a:pPr>
            <a:r>
              <a:rPr lang="sr-Latn-CS" sz="2800" dirty="0"/>
              <a:t>Рикеције</a:t>
            </a:r>
          </a:p>
          <a:p>
            <a:pPr>
              <a:lnSpc>
                <a:spcPct val="80000"/>
              </a:lnSpc>
            </a:pPr>
            <a:r>
              <a:rPr lang="sr-Latn-CS" sz="2800" dirty="0"/>
              <a:t>Гљивице</a:t>
            </a:r>
          </a:p>
          <a:p>
            <a:pPr>
              <a:lnSpc>
                <a:spcPct val="80000"/>
              </a:lnSpc>
            </a:pPr>
            <a:r>
              <a:rPr lang="sr-Latn-CS" sz="2800" dirty="0"/>
              <a:t>Лекови</a:t>
            </a:r>
          </a:p>
          <a:p>
            <a:pPr>
              <a:lnSpc>
                <a:spcPct val="80000"/>
              </a:lnSpc>
            </a:pPr>
            <a:r>
              <a:rPr lang="sr-Latn-CS" sz="2800" dirty="0"/>
              <a:t>Интерни окидачи: аутоимуна ативација против сопствених-</a:t>
            </a:r>
            <a:r>
              <a:rPr lang="en-US" sz="2800" dirty="0" err="1"/>
              <a:t>структура</a:t>
            </a:r>
            <a:r>
              <a:rPr lang="sr-Latn-CS" sz="2800" dirty="0"/>
              <a:t> </a:t>
            </a:r>
            <a:r>
              <a:rPr lang="sr-Latn-CS" sz="2800" dirty="0">
                <a:solidFill>
                  <a:schemeClr val="bg1"/>
                </a:solidFill>
              </a:rPr>
              <a:t>(селф-антиген)</a:t>
            </a:r>
            <a:endParaRPr lang="en-US" sz="2800" dirty="0">
              <a:solidFill>
                <a:schemeClr val="bg1"/>
              </a:solidFill>
            </a:endParaRPr>
          </a:p>
        </p:txBody>
      </p:sp>
    </p:spTree>
    <p:extLst>
      <p:ext uri="{BB962C8B-B14F-4D97-AF65-F5344CB8AC3E}">
        <p14:creationId xmlns:p14="http://schemas.microsoft.com/office/powerpoint/2010/main" val="3684523737"/>
      </p:ext>
    </p:extLst>
  </p:cSld>
  <p:clrMapOvr>
    <a:masterClrMapping/>
  </p:clrMapOvr>
  <mc:AlternateContent xmlns:mc="http://schemas.openxmlformats.org/markup-compatibility/2006" xmlns:p14="http://schemas.microsoft.com/office/powerpoint/2010/main">
    <mc:Choice Requires="p14">
      <p:transition spd="slow" p14:dur="2000" advTm="6111"/>
    </mc:Choice>
    <mc:Fallback xmlns="">
      <p:transition spd="slow" advTm="6111"/>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type="body" idx="1"/>
          </p:nvPr>
        </p:nvSpPr>
        <p:spPr>
          <a:xfrm>
            <a:off x="457200" y="457200"/>
            <a:ext cx="8229600" cy="5668963"/>
          </a:xfrm>
        </p:spPr>
        <p:txBody>
          <a:bodyPr/>
          <a:lstStyle/>
          <a:p>
            <a:pPr>
              <a:lnSpc>
                <a:spcPct val="80000"/>
              </a:lnSpc>
              <a:buFontTx/>
              <a:buNone/>
            </a:pPr>
            <a:endParaRPr lang="sr-Latn-CS" sz="2800" dirty="0">
              <a:solidFill>
                <a:schemeClr val="bg1"/>
              </a:solidFill>
            </a:endParaRPr>
          </a:p>
          <a:p>
            <a:pPr>
              <a:lnSpc>
                <a:spcPct val="80000"/>
              </a:lnSpc>
            </a:pPr>
            <a:r>
              <a:rPr lang="sr-Cyrl-CS" sz="2800" dirty="0"/>
              <a:t>Већина вируса улази у организам путем </a:t>
            </a:r>
            <a:r>
              <a:rPr lang="sr-Cyrl-CS" sz="2800" u="sng" dirty="0"/>
              <a:t>горњих респираторних путева</a:t>
            </a:r>
            <a:r>
              <a:rPr lang="sr-Cyrl-CS" sz="2800" dirty="0"/>
              <a:t> или </a:t>
            </a:r>
            <a:r>
              <a:rPr lang="sr-Cyrl-CS" sz="2800" u="sng" dirty="0"/>
              <a:t>гастроинтестиналног тракта</a:t>
            </a:r>
          </a:p>
          <a:p>
            <a:pPr>
              <a:lnSpc>
                <a:spcPct val="80000"/>
              </a:lnSpc>
              <a:buFontTx/>
              <a:buNone/>
            </a:pPr>
            <a:endParaRPr lang="sr-Cyrl-CS" sz="2800" u="sng" dirty="0"/>
          </a:p>
          <a:p>
            <a:pPr>
              <a:lnSpc>
                <a:spcPct val="80000"/>
              </a:lnSpc>
            </a:pPr>
            <a:r>
              <a:rPr lang="sr-Cyrl-CS" sz="2800" dirty="0"/>
              <a:t>Подложност вирусним инфекцијама повећавају: </a:t>
            </a:r>
          </a:p>
          <a:p>
            <a:pPr>
              <a:lnSpc>
                <a:spcPct val="80000"/>
              </a:lnSpc>
              <a:buFontTx/>
              <a:buNone/>
            </a:pPr>
            <a:r>
              <a:rPr lang="sr-Cyrl-CS" sz="2800" dirty="0"/>
              <a:t>	малнутриција, физички напор, године (најмладји и најстарији део популације најчешће оболева), стрес и хормони</a:t>
            </a:r>
          </a:p>
          <a:p>
            <a:pPr>
              <a:lnSpc>
                <a:spcPct val="80000"/>
              </a:lnSpc>
            </a:pPr>
            <a:r>
              <a:rPr lang="sr-Cyrl-CS" sz="2800" dirty="0"/>
              <a:t>Постоји генетски условљена већа пријемчивост за вирусне инфекције условљена измењеним аутоимуним одговором. </a:t>
            </a:r>
          </a:p>
          <a:p>
            <a:pPr>
              <a:lnSpc>
                <a:spcPct val="80000"/>
              </a:lnSpc>
              <a:buFontTx/>
              <a:buNone/>
            </a:pPr>
            <a:endParaRPr lang="sr-Cyrl-CS" sz="2800" dirty="0"/>
          </a:p>
        </p:txBody>
      </p:sp>
    </p:spTree>
    <p:extLst>
      <p:ext uri="{BB962C8B-B14F-4D97-AF65-F5344CB8AC3E}">
        <p14:creationId xmlns:p14="http://schemas.microsoft.com/office/powerpoint/2010/main" val="3228355225"/>
      </p:ext>
    </p:extLst>
  </p:cSld>
  <p:clrMapOvr>
    <a:masterClrMapping/>
  </p:clrMapOvr>
  <mc:AlternateContent xmlns:mc="http://schemas.openxmlformats.org/markup-compatibility/2006" xmlns:p14="http://schemas.microsoft.com/office/powerpoint/2010/main">
    <mc:Choice Requires="p14">
      <p:transition spd="slow" p14:dur="2000" advTm="52493"/>
    </mc:Choice>
    <mc:Fallback xmlns="">
      <p:transition spd="slow" advTm="52493"/>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sr-Cyrl-CS">
                <a:solidFill>
                  <a:srgbClr val="FF6600"/>
                </a:solidFill>
              </a:rPr>
              <a:t>Коксаки вирус</a:t>
            </a:r>
          </a:p>
        </p:txBody>
      </p:sp>
      <p:sp>
        <p:nvSpPr>
          <p:cNvPr id="146435" name="Rectangle 3"/>
          <p:cNvSpPr>
            <a:spLocks noGrp="1" noChangeArrowheads="1"/>
          </p:cNvSpPr>
          <p:nvPr>
            <p:ph type="body" idx="1"/>
          </p:nvPr>
        </p:nvSpPr>
        <p:spPr/>
        <p:txBody>
          <a:bodyPr/>
          <a:lstStyle/>
          <a:p>
            <a:r>
              <a:rPr lang="sr-Cyrl-CS" sz="2800" dirty="0"/>
              <a:t>К</a:t>
            </a:r>
            <a:r>
              <a:rPr lang="en-US" sz="2800" dirty="0"/>
              <a:t>АР – </a:t>
            </a:r>
            <a:r>
              <a:rPr lang="en-US" sz="2800" dirty="0" err="1"/>
              <a:t>коксаки</a:t>
            </a:r>
            <a:r>
              <a:rPr lang="en-US" sz="2800" dirty="0"/>
              <a:t> </a:t>
            </a:r>
            <a:r>
              <a:rPr lang="en-US" sz="2800" dirty="0" err="1"/>
              <a:t>аденовирусни</a:t>
            </a:r>
            <a:r>
              <a:rPr lang="en-US" sz="2800" dirty="0"/>
              <a:t> </a:t>
            </a:r>
            <a:r>
              <a:rPr lang="en-US" sz="2800" dirty="0" err="1"/>
              <a:t>рецептор</a:t>
            </a:r>
            <a:r>
              <a:rPr lang="en-US" sz="2800" dirty="0"/>
              <a:t> </a:t>
            </a:r>
            <a:r>
              <a:rPr lang="en-US" sz="2800" dirty="0" err="1"/>
              <a:t>слу</a:t>
            </a:r>
            <a:r>
              <a:rPr lang="sr-Latn-CS" sz="2800" dirty="0"/>
              <a:t>жи за улазак у ћелију</a:t>
            </a:r>
          </a:p>
          <a:p>
            <a:r>
              <a:rPr lang="sr-Latn-CS" sz="2800" dirty="0"/>
              <a:t>Коксаки улази преко респираторног или ГИТ</a:t>
            </a:r>
          </a:p>
          <a:p>
            <a:r>
              <a:rPr lang="sr-Cyrl-CS" sz="2800" dirty="0"/>
              <a:t>К</a:t>
            </a:r>
            <a:r>
              <a:rPr lang="sr-Latn-CS" sz="2800" dirty="0"/>
              <a:t>АР је локализован у КВС, неуролошком и имунолошком</a:t>
            </a:r>
          </a:p>
          <a:p>
            <a:r>
              <a:rPr lang="sr-Cyrl-CS" sz="2800" dirty="0"/>
              <a:t>К</a:t>
            </a:r>
            <a:r>
              <a:rPr lang="sr-Latn-CS" sz="2800" dirty="0"/>
              <a:t>АР омогућава интернализацију вируса али и покретање инфламаторног одговора</a:t>
            </a:r>
          </a:p>
          <a:p>
            <a:r>
              <a:rPr lang="sr-Latn-CS" sz="2800" dirty="0"/>
              <a:t>Вирус се чисти за 1 до 2 недеље али може да перзистира 6 месеци-хронична инфламација</a:t>
            </a:r>
            <a:endParaRPr lang="en-US" sz="2800" dirty="0"/>
          </a:p>
        </p:txBody>
      </p:sp>
    </p:spTree>
    <p:extLst>
      <p:ext uri="{BB962C8B-B14F-4D97-AF65-F5344CB8AC3E}">
        <p14:creationId xmlns:p14="http://schemas.microsoft.com/office/powerpoint/2010/main" val="1240286656"/>
      </p:ext>
    </p:extLst>
  </p:cSld>
  <p:clrMapOvr>
    <a:masterClrMapping/>
  </p:clrMapOvr>
  <mc:AlternateContent xmlns:mc="http://schemas.openxmlformats.org/markup-compatibility/2006" xmlns:p14="http://schemas.microsoft.com/office/powerpoint/2010/main">
    <mc:Choice Requires="p14">
      <p:transition spd="slow" p14:dur="2000" advTm="20269"/>
    </mc:Choice>
    <mc:Fallback xmlns="">
      <p:transition spd="slow" advTm="20269"/>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sr-Cyrl-CS" sz="4000">
                <a:solidFill>
                  <a:srgbClr val="FF9966"/>
                </a:solidFill>
              </a:rPr>
              <a:t>КЛИНИЧКА ПРЕЗЕНТАЦИЈА</a:t>
            </a:r>
          </a:p>
        </p:txBody>
      </p:sp>
      <p:sp>
        <p:nvSpPr>
          <p:cNvPr id="59395" name="Rectangle 3"/>
          <p:cNvSpPr>
            <a:spLocks noGrp="1" noChangeArrowheads="1"/>
          </p:cNvSpPr>
          <p:nvPr>
            <p:ph type="body" idx="1"/>
          </p:nvPr>
        </p:nvSpPr>
        <p:spPr/>
        <p:txBody>
          <a:bodyPr/>
          <a:lstStyle/>
          <a:p>
            <a:pPr>
              <a:lnSpc>
                <a:spcPct val="90000"/>
              </a:lnSpc>
            </a:pPr>
            <a:r>
              <a:rPr lang="sr-Latn-CS" sz="2400" b="1" u="sng" dirty="0">
                <a:solidFill>
                  <a:srgbClr val="FF3300"/>
                </a:solidFill>
              </a:rPr>
              <a:t>Асимптоматска</a:t>
            </a:r>
            <a:r>
              <a:rPr lang="sr-Latn-CS" sz="2400" dirty="0">
                <a:solidFill>
                  <a:schemeClr val="bg1"/>
                </a:solidFill>
              </a:rPr>
              <a:t> </a:t>
            </a:r>
            <a:r>
              <a:rPr lang="sr-Latn-CS" sz="2400" dirty="0"/>
              <a:t>до </a:t>
            </a:r>
            <a:r>
              <a:rPr lang="sr-Latn-CS" sz="2400" b="1" i="1" u="sng" dirty="0">
                <a:solidFill>
                  <a:srgbClr val="FF3300"/>
                </a:solidFill>
              </a:rPr>
              <a:t>симптома срчане слабости</a:t>
            </a:r>
            <a:r>
              <a:rPr lang="sr-Latn-CS" sz="2400" dirty="0">
                <a:solidFill>
                  <a:schemeClr val="bg1"/>
                </a:solidFill>
              </a:rPr>
              <a:t>, аритмиј</a:t>
            </a:r>
            <a:r>
              <a:rPr lang="en-US" sz="2400" dirty="0">
                <a:solidFill>
                  <a:schemeClr val="bg1"/>
                </a:solidFill>
              </a:rPr>
              <a:t>а</a:t>
            </a:r>
            <a:r>
              <a:rPr lang="sr-Latn-CS" sz="2400" dirty="0">
                <a:solidFill>
                  <a:schemeClr val="bg1"/>
                </a:solidFill>
              </a:rPr>
              <a:t> </a:t>
            </a:r>
            <a:r>
              <a:rPr lang="sr-Latn-CS" sz="2400" dirty="0"/>
              <a:t>или хемодинамског колапса.</a:t>
            </a:r>
            <a:endParaRPr lang="en-US" sz="2400" dirty="0"/>
          </a:p>
          <a:p>
            <a:pPr>
              <a:lnSpc>
                <a:spcPct val="90000"/>
              </a:lnSpc>
              <a:buFontTx/>
              <a:buNone/>
            </a:pPr>
            <a:r>
              <a:rPr lang="sr-Latn-CS" sz="2400" dirty="0"/>
              <a:t>	(Праћено тран</a:t>
            </a:r>
            <a:r>
              <a:rPr lang="en-US" sz="2400" dirty="0"/>
              <a:t>з</a:t>
            </a:r>
            <a:r>
              <a:rPr lang="sr-Latn-CS" sz="2400" dirty="0"/>
              <a:t>иторним ЕКГ или ЕХО абнормалностима)</a:t>
            </a:r>
            <a:endParaRPr lang="en-US" sz="2400" dirty="0"/>
          </a:p>
          <a:p>
            <a:pPr>
              <a:lnSpc>
                <a:spcPct val="90000"/>
              </a:lnSpc>
              <a:buFontTx/>
              <a:buNone/>
            </a:pPr>
            <a:endParaRPr lang="sr-Latn-CS" sz="2400" dirty="0"/>
          </a:p>
          <a:p>
            <a:pPr>
              <a:lnSpc>
                <a:spcPct val="90000"/>
              </a:lnSpc>
            </a:pPr>
            <a:r>
              <a:rPr lang="sr-Latn-CS" sz="2400" dirty="0"/>
              <a:t>Акутна презентација се чешће ви</a:t>
            </a:r>
            <a:r>
              <a:rPr lang="sr-Cyrl-CS" sz="2400" dirty="0"/>
              <a:t>ђ</a:t>
            </a:r>
            <a:r>
              <a:rPr lang="sr-Latn-CS" sz="2400" dirty="0"/>
              <a:t>а код деце и тинејџера</a:t>
            </a:r>
            <a:endParaRPr lang="en-US" sz="2400" dirty="0"/>
          </a:p>
          <a:p>
            <a:pPr>
              <a:lnSpc>
                <a:spcPct val="90000"/>
              </a:lnSpc>
              <a:buFontTx/>
              <a:buNone/>
            </a:pPr>
            <a:endParaRPr lang="sr-Latn-CS" sz="2400" dirty="0"/>
          </a:p>
          <a:p>
            <a:pPr>
              <a:lnSpc>
                <a:spcPct val="90000"/>
              </a:lnSpc>
            </a:pPr>
            <a:r>
              <a:rPr lang="sr-Latn-CS" sz="2400" dirty="0"/>
              <a:t>Клиничка презентација зависи од</a:t>
            </a:r>
            <a:r>
              <a:rPr lang="sr-Latn-CS" sz="2400" dirty="0">
                <a:solidFill>
                  <a:schemeClr val="bg1"/>
                </a:solidFill>
              </a:rPr>
              <a:t> </a:t>
            </a:r>
            <a:r>
              <a:rPr lang="sr-Latn-CS" sz="2400" b="1" i="1" u="sng" dirty="0">
                <a:solidFill>
                  <a:srgbClr val="FF3300"/>
                </a:solidFill>
              </a:rPr>
              <a:t>зрелости имуног система</a:t>
            </a:r>
            <a:r>
              <a:rPr lang="sr-Latn-CS" sz="2400" dirty="0">
                <a:solidFill>
                  <a:schemeClr val="bg1"/>
                </a:solidFill>
              </a:rPr>
              <a:t>, </a:t>
            </a:r>
            <a:r>
              <a:rPr lang="sr-Latn-CS" sz="2400" dirty="0"/>
              <a:t>код мла</a:t>
            </a:r>
            <a:r>
              <a:rPr lang="sr-Cyrl-CS" sz="2400" dirty="0"/>
              <a:t>ђ</a:t>
            </a:r>
            <a:r>
              <a:rPr lang="sr-Latn-CS" sz="2400" dirty="0"/>
              <a:t>их је обично бурнија, код старијих иде по типу хроничне инфамације и аутоимуности. </a:t>
            </a:r>
          </a:p>
          <a:p>
            <a:pPr>
              <a:lnSpc>
                <a:spcPct val="90000"/>
              </a:lnSpc>
            </a:pPr>
            <a:endParaRPr lang="en-US" sz="2400" dirty="0"/>
          </a:p>
        </p:txBody>
      </p:sp>
    </p:spTree>
    <p:extLst>
      <p:ext uri="{BB962C8B-B14F-4D97-AF65-F5344CB8AC3E}">
        <p14:creationId xmlns:p14="http://schemas.microsoft.com/office/powerpoint/2010/main" val="2987472630"/>
      </p:ext>
    </p:extLst>
  </p:cSld>
  <p:clrMapOvr>
    <a:masterClrMapping/>
  </p:clrMapOvr>
  <mc:AlternateContent xmlns:mc="http://schemas.openxmlformats.org/markup-compatibility/2006" xmlns:p14="http://schemas.microsoft.com/office/powerpoint/2010/main">
    <mc:Choice Requires="p14">
      <p:transition spd="slow" p14:dur="2000" advTm="18265"/>
    </mc:Choice>
    <mc:Fallback xmlns="">
      <p:transition spd="slow" advTm="18265"/>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sr-Cyrl-CS" sz="2800">
                <a:solidFill>
                  <a:srgbClr val="FF6600"/>
                </a:solidFill>
              </a:rPr>
              <a:t>КЛИНИЧКИ СИМПТОМИ</a:t>
            </a:r>
          </a:p>
        </p:txBody>
      </p:sp>
      <p:sp>
        <p:nvSpPr>
          <p:cNvPr id="108547" name="Rectangle 3"/>
          <p:cNvSpPr>
            <a:spLocks noGrp="1" noChangeArrowheads="1"/>
          </p:cNvSpPr>
          <p:nvPr>
            <p:ph type="body" idx="1"/>
          </p:nvPr>
        </p:nvSpPr>
        <p:spPr/>
        <p:txBody>
          <a:bodyPr/>
          <a:lstStyle/>
          <a:p>
            <a:endParaRPr lang="sr-Latn-CS" dirty="0"/>
          </a:p>
          <a:p>
            <a:r>
              <a:rPr lang="sr-Cyrl-CS" sz="2800" dirty="0"/>
              <a:t>Нису специфични</a:t>
            </a:r>
          </a:p>
          <a:p>
            <a:r>
              <a:rPr lang="sr-Cyrl-CS" sz="2800" dirty="0"/>
              <a:t>Млађи пацијенти се жале на бол у грудима и замор</a:t>
            </a:r>
          </a:p>
          <a:p>
            <a:r>
              <a:rPr lang="sr-Cyrl-CS" sz="2800" dirty="0"/>
              <a:t>Диспнеа</a:t>
            </a:r>
          </a:p>
          <a:p>
            <a:r>
              <a:rPr lang="sr-Cyrl-CS" sz="2800" dirty="0"/>
              <a:t>Осећај прескакања срца</a:t>
            </a:r>
          </a:p>
          <a:p>
            <a:pPr>
              <a:buFontTx/>
              <a:buNone/>
            </a:pPr>
            <a:endParaRPr lang="sr-Cyrl-CS" sz="2800" dirty="0"/>
          </a:p>
        </p:txBody>
      </p:sp>
    </p:spTree>
    <p:extLst>
      <p:ext uri="{BB962C8B-B14F-4D97-AF65-F5344CB8AC3E}">
        <p14:creationId xmlns:p14="http://schemas.microsoft.com/office/powerpoint/2010/main" val="2966419275"/>
      </p:ext>
    </p:extLst>
  </p:cSld>
  <p:clrMapOvr>
    <a:masterClrMapping/>
  </p:clrMapOvr>
  <mc:AlternateContent xmlns:mc="http://schemas.openxmlformats.org/markup-compatibility/2006" xmlns:p14="http://schemas.microsoft.com/office/powerpoint/2010/main">
    <mc:Choice Requires="p14">
      <p:transition spd="slow" p14:dur="2000" advTm="15975"/>
    </mc:Choice>
    <mc:Fallback xmlns="">
      <p:transition spd="slow" advTm="15975"/>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normAutofit fontScale="90000"/>
          </a:bodyPr>
          <a:lstStyle/>
          <a:p>
            <a:r>
              <a:rPr lang="sr-Latn-CS" altLang="zh-TW" sz="4000" b="1">
                <a:solidFill>
                  <a:srgbClr val="FF9966"/>
                </a:solidFill>
              </a:rPr>
              <a:t>Фаза</a:t>
            </a:r>
            <a:r>
              <a:rPr lang="en-US" altLang="zh-TW" sz="4000" b="1">
                <a:solidFill>
                  <a:srgbClr val="FF9966"/>
                </a:solidFill>
                <a:ea typeface="PMingLiU" pitchFamily="18" charset="-120"/>
              </a:rPr>
              <a:t> I: </a:t>
            </a:r>
            <a:r>
              <a:rPr lang="sr-Latn-CS" altLang="zh-TW" sz="4000" b="1">
                <a:solidFill>
                  <a:srgbClr val="FF9966"/>
                </a:solidFill>
              </a:rPr>
              <a:t>Вирусна инфекција и репликација</a:t>
            </a:r>
            <a:endParaRPr lang="zh-TW" altLang="en-US" sz="4000" b="1">
              <a:solidFill>
                <a:srgbClr val="FF9966"/>
              </a:solidFill>
              <a:ea typeface="PMingLiU" pitchFamily="18" charset="-120"/>
            </a:endParaRPr>
          </a:p>
        </p:txBody>
      </p:sp>
      <p:sp>
        <p:nvSpPr>
          <p:cNvPr id="131075" name="Rectangle 3"/>
          <p:cNvSpPr>
            <a:spLocks noGrp="1" noChangeArrowheads="1"/>
          </p:cNvSpPr>
          <p:nvPr>
            <p:ph type="body" idx="1"/>
          </p:nvPr>
        </p:nvSpPr>
        <p:spPr/>
        <p:txBody>
          <a:bodyPr/>
          <a:lstStyle/>
          <a:p>
            <a:pPr>
              <a:lnSpc>
                <a:spcPct val="80000"/>
              </a:lnSpc>
            </a:pPr>
            <a:endParaRPr lang="sr-Latn-CS" altLang="zh-TW" sz="2000" dirty="0"/>
          </a:p>
          <a:p>
            <a:pPr>
              <a:lnSpc>
                <a:spcPct val="80000"/>
              </a:lnSpc>
            </a:pPr>
            <a:r>
              <a:rPr lang="en-US" altLang="zh-TW" sz="2000" dirty="0">
                <a:ea typeface="PMingLiU" pitchFamily="18" charset="-120"/>
              </a:rPr>
              <a:t>7-10 </a:t>
            </a:r>
            <a:r>
              <a:rPr lang="en-US" altLang="zh-TW" sz="2000" dirty="0" err="1">
                <a:ea typeface="PMingLiU" pitchFamily="18" charset="-120"/>
              </a:rPr>
              <a:t>да</a:t>
            </a:r>
            <a:r>
              <a:rPr lang="sr-Latn-CS" altLang="zh-TW" sz="2000" dirty="0"/>
              <a:t>на </a:t>
            </a:r>
            <a:r>
              <a:rPr lang="en-US" altLang="zh-TW" sz="2000" dirty="0">
                <a:ea typeface="PMingLiU" pitchFamily="18" charset="-120"/>
              </a:rPr>
              <a:t>а</a:t>
            </a:r>
            <a:r>
              <a:rPr lang="sr-Latn-CS" altLang="zh-TW" sz="2000" dirty="0"/>
              <a:t>к</a:t>
            </a:r>
            <a:r>
              <a:rPr lang="en-US" altLang="zh-TW" sz="2000" dirty="0" err="1">
                <a:ea typeface="PMingLiU" pitchFamily="18" charset="-120"/>
              </a:rPr>
              <a:t>тив</a:t>
            </a:r>
            <a:r>
              <a:rPr lang="sr-Latn-CS" altLang="zh-TW" sz="2000" dirty="0"/>
              <a:t>на</a:t>
            </a:r>
            <a:r>
              <a:rPr lang="en-US" altLang="zh-TW" sz="2000" dirty="0">
                <a:ea typeface="PMingLiU" pitchFamily="18" charset="-120"/>
              </a:rPr>
              <a:t> </a:t>
            </a:r>
            <a:r>
              <a:rPr lang="en-US" altLang="zh-TW" sz="2000" dirty="0" err="1">
                <a:ea typeface="PMingLiU" pitchFamily="18" charset="-120"/>
              </a:rPr>
              <a:t>вир</a:t>
            </a:r>
            <a:r>
              <a:rPr lang="sr-Latn-CS" altLang="zh-TW" sz="2000" dirty="0"/>
              <a:t>усна</a:t>
            </a:r>
            <a:r>
              <a:rPr lang="en-US" altLang="zh-TW" sz="2000" dirty="0">
                <a:ea typeface="PMingLiU" pitchFamily="18" charset="-120"/>
              </a:rPr>
              <a:t> </a:t>
            </a:r>
            <a:r>
              <a:rPr lang="en-US" altLang="zh-TW" sz="2000" dirty="0" err="1">
                <a:ea typeface="PMingLiU" pitchFamily="18" charset="-120"/>
              </a:rPr>
              <a:t>репли</a:t>
            </a:r>
            <a:r>
              <a:rPr lang="sr-Latn-CS" altLang="zh-TW" sz="2000" dirty="0"/>
              <a:t>к</a:t>
            </a:r>
            <a:r>
              <a:rPr lang="en-US" altLang="zh-TW" sz="2000" dirty="0">
                <a:ea typeface="PMingLiU" pitchFamily="18" charset="-120"/>
              </a:rPr>
              <a:t>а</a:t>
            </a:r>
            <a:r>
              <a:rPr lang="sr-Latn-CS" altLang="zh-TW" sz="2000" dirty="0"/>
              <a:t>ција</a:t>
            </a:r>
            <a:r>
              <a:rPr lang="en-US" altLang="zh-TW" sz="2000" dirty="0">
                <a:ea typeface="PMingLiU" pitchFamily="18" charset="-120"/>
              </a:rPr>
              <a:t> </a:t>
            </a:r>
            <a:endParaRPr lang="sr-Latn-CS" altLang="zh-TW" sz="2000" dirty="0"/>
          </a:p>
          <a:p>
            <a:pPr>
              <a:lnSpc>
                <a:spcPct val="80000"/>
              </a:lnSpc>
            </a:pPr>
            <a:endParaRPr lang="en-US" altLang="zh-TW" sz="2000" dirty="0">
              <a:ea typeface="PMingLiU" pitchFamily="18" charset="-120"/>
            </a:endParaRPr>
          </a:p>
          <a:p>
            <a:pPr>
              <a:lnSpc>
                <a:spcPct val="80000"/>
              </a:lnSpc>
            </a:pPr>
            <a:r>
              <a:rPr lang="sr-Latn-CS" altLang="zh-TW" sz="2000" dirty="0"/>
              <a:t>Током ове фазе постоји</a:t>
            </a:r>
            <a:r>
              <a:rPr lang="en-US" altLang="zh-TW" sz="2000" dirty="0">
                <a:ea typeface="PMingLiU" pitchFamily="18" charset="-120"/>
              </a:rPr>
              <a:t> </a:t>
            </a:r>
            <a:r>
              <a:rPr lang="sr-Latn-CS" altLang="zh-TW" sz="2000" dirty="0"/>
              <a:t>почетно оштећење миоцита</a:t>
            </a:r>
            <a:r>
              <a:rPr lang="en-US" altLang="zh-TW" sz="2000" dirty="0">
                <a:ea typeface="PMingLiU" pitchFamily="18" charset="-120"/>
              </a:rPr>
              <a:t> </a:t>
            </a:r>
            <a:r>
              <a:rPr lang="sr-Latn-CS" altLang="zh-TW" sz="2000" dirty="0"/>
              <a:t>узрокујући ослобађање</a:t>
            </a:r>
            <a:r>
              <a:rPr lang="en-US" altLang="zh-TW" sz="2000" dirty="0">
                <a:ea typeface="PMingLiU" pitchFamily="18" charset="-120"/>
              </a:rPr>
              <a:t> </a:t>
            </a:r>
            <a:r>
              <a:rPr lang="sr-Latn-CS" altLang="zh-TW" sz="2000" dirty="0"/>
              <a:t>антигених интрацелуларних компоненти</a:t>
            </a:r>
            <a:r>
              <a:rPr lang="en-US" altLang="zh-TW" sz="2000" dirty="0">
                <a:ea typeface="PMingLiU" pitchFamily="18" charset="-120"/>
              </a:rPr>
              <a:t> </a:t>
            </a:r>
            <a:r>
              <a:rPr lang="sr-Latn-CS" altLang="zh-TW" sz="2000" dirty="0"/>
              <a:t>као што је</a:t>
            </a:r>
            <a:r>
              <a:rPr lang="en-US" altLang="zh-TW" sz="2000" dirty="0">
                <a:ea typeface="PMingLiU" pitchFamily="18" charset="-120"/>
              </a:rPr>
              <a:t> </a:t>
            </a:r>
            <a:r>
              <a:rPr lang="sr-Latn-CS" altLang="zh-TW" sz="2000" dirty="0"/>
              <a:t>МИОЗИН</a:t>
            </a:r>
          </a:p>
          <a:p>
            <a:pPr>
              <a:lnSpc>
                <a:spcPct val="80000"/>
              </a:lnSpc>
            </a:pPr>
            <a:r>
              <a:rPr lang="sr-Latn-CS" sz="2000" dirty="0"/>
              <a:t>Дендритичне </a:t>
            </a:r>
            <a:r>
              <a:rPr lang="sr-Cyrl-CS" sz="2000" dirty="0"/>
              <a:t>ћ</a:t>
            </a:r>
            <a:r>
              <a:rPr lang="sr-Latn-CS" sz="2000" dirty="0"/>
              <a:t>елије и макрофаги су присутни у нормалном миокарду и одговорни су за иницијални антиген-завистан одговор на вирусну инфекцију. </a:t>
            </a:r>
          </a:p>
          <a:p>
            <a:pPr>
              <a:lnSpc>
                <a:spcPct val="80000"/>
              </a:lnSpc>
            </a:pPr>
            <a:r>
              <a:rPr lang="sr-Latn-CS" sz="2000" dirty="0"/>
              <a:t>Ове имуне ћелије ослобадјају цитокине, интерлеукине, реактивне кисеоничне радикале, протеазе, тумор некротизујући фактор ТНФ, и регулаторне факторе раста као </a:t>
            </a:r>
            <a:r>
              <a:rPr lang="sr-Cyrl-CS" sz="2000" dirty="0"/>
              <a:t>ш</a:t>
            </a:r>
            <a:r>
              <a:rPr lang="sr-Latn-CS" sz="2000" dirty="0"/>
              <a:t>то је трансформишући фактор бета (ТНФ-бета). </a:t>
            </a:r>
          </a:p>
          <a:p>
            <a:pPr>
              <a:lnSpc>
                <a:spcPct val="80000"/>
              </a:lnSpc>
            </a:pPr>
            <a:r>
              <a:rPr lang="sr-Latn-CS" sz="2000" dirty="0"/>
              <a:t>Дендритичне ћелије и макрофаги врше ингестију вирусних агенаса и њихову даљу разградњу.</a:t>
            </a:r>
          </a:p>
          <a:p>
            <a:pPr>
              <a:lnSpc>
                <a:spcPct val="80000"/>
              </a:lnSpc>
            </a:pPr>
            <a:endParaRPr lang="sr-Latn-CS" altLang="zh-TW" sz="2000" dirty="0">
              <a:solidFill>
                <a:schemeClr val="bg1"/>
              </a:solidFill>
            </a:endParaRPr>
          </a:p>
          <a:p>
            <a:pPr>
              <a:lnSpc>
                <a:spcPct val="80000"/>
              </a:lnSpc>
            </a:pPr>
            <a:endParaRPr lang="zh-TW" altLang="en-US" sz="2000" dirty="0">
              <a:solidFill>
                <a:srgbClr val="FFFF66"/>
              </a:solidFill>
              <a:ea typeface="PMingLiU" pitchFamily="18" charset="-120"/>
            </a:endParaRPr>
          </a:p>
        </p:txBody>
      </p:sp>
    </p:spTree>
    <p:extLst>
      <p:ext uri="{BB962C8B-B14F-4D97-AF65-F5344CB8AC3E}">
        <p14:creationId xmlns:p14="http://schemas.microsoft.com/office/powerpoint/2010/main" val="1739999124"/>
      </p:ext>
    </p:extLst>
  </p:cSld>
  <p:clrMapOvr>
    <a:masterClrMapping/>
  </p:clrMapOvr>
  <mc:AlternateContent xmlns:mc="http://schemas.openxmlformats.org/markup-compatibility/2006" xmlns:p14="http://schemas.microsoft.com/office/powerpoint/2010/main">
    <mc:Choice Requires="p14">
      <p:transition spd="slow" p14:dur="2000" advTm="26577"/>
    </mc:Choice>
    <mc:Fallback xmlns="">
      <p:transition spd="slow" advTm="26577"/>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304800"/>
            <a:ext cx="8229600" cy="1143000"/>
          </a:xfrm>
        </p:spPr>
        <p:txBody>
          <a:bodyPr>
            <a:normAutofit fontScale="90000"/>
          </a:bodyPr>
          <a:lstStyle/>
          <a:p>
            <a:r>
              <a:rPr lang="sr-Latn-CS" altLang="zh-TW" sz="4000" b="1">
                <a:solidFill>
                  <a:srgbClr val="FF9966"/>
                </a:solidFill>
              </a:rPr>
              <a:t>Фаза</a:t>
            </a:r>
            <a:r>
              <a:rPr lang="sr-Cyrl-CS" altLang="zh-TW" sz="4000" b="1">
                <a:solidFill>
                  <a:srgbClr val="FF9966"/>
                </a:solidFill>
              </a:rPr>
              <a:t> </a:t>
            </a:r>
            <a:r>
              <a:rPr lang="sr-Latn-CS" altLang="zh-TW" sz="4000" b="1">
                <a:solidFill>
                  <a:srgbClr val="FF9966"/>
                </a:solidFill>
              </a:rPr>
              <a:t>II</a:t>
            </a:r>
            <a:r>
              <a:rPr lang="en-US" altLang="zh-TW" sz="4000" b="1">
                <a:solidFill>
                  <a:srgbClr val="FF9966"/>
                </a:solidFill>
                <a:ea typeface="PMingLiU" pitchFamily="18" charset="-120"/>
              </a:rPr>
              <a:t>: </a:t>
            </a:r>
            <a:r>
              <a:rPr lang="sr-Latn-CS" altLang="zh-TW" sz="4000" b="1">
                <a:solidFill>
                  <a:srgbClr val="FF9966"/>
                </a:solidFill>
              </a:rPr>
              <a:t>Аутоимуно оштећење миокарда</a:t>
            </a:r>
            <a:r>
              <a:rPr lang="en-US" altLang="zh-TW" sz="4000" b="1">
                <a:ea typeface="PMingLiU" pitchFamily="18" charset="-120"/>
              </a:rPr>
              <a:t/>
            </a:r>
            <a:br>
              <a:rPr lang="en-US" altLang="zh-TW" sz="4000" b="1">
                <a:ea typeface="PMingLiU" pitchFamily="18" charset="-120"/>
              </a:rPr>
            </a:br>
            <a:endParaRPr lang="zh-TW" altLang="en-US" sz="4000" b="1">
              <a:ea typeface="PMingLiU" pitchFamily="18" charset="-120"/>
            </a:endParaRPr>
          </a:p>
        </p:txBody>
      </p:sp>
      <p:sp>
        <p:nvSpPr>
          <p:cNvPr id="132099" name="Rectangle 3"/>
          <p:cNvSpPr>
            <a:spLocks noGrp="1" noChangeArrowheads="1"/>
          </p:cNvSpPr>
          <p:nvPr>
            <p:ph type="body" idx="1"/>
          </p:nvPr>
        </p:nvSpPr>
        <p:spPr/>
        <p:txBody>
          <a:bodyPr/>
          <a:lstStyle/>
          <a:p>
            <a:pPr>
              <a:lnSpc>
                <a:spcPct val="90000"/>
              </a:lnSpc>
            </a:pPr>
            <a:r>
              <a:rPr lang="sr-Latn-CS" altLang="zh-TW" sz="2800" dirty="0"/>
              <a:t>Локално ослобађање цитокина</a:t>
            </a:r>
            <a:r>
              <a:rPr lang="en-US" altLang="zh-TW" sz="2800" dirty="0">
                <a:ea typeface="PMingLiU" pitchFamily="18" charset="-120"/>
              </a:rPr>
              <a:t>, </a:t>
            </a:r>
            <a:r>
              <a:rPr lang="sr-Latn-CS" altLang="zh-TW" sz="2800" dirty="0"/>
              <a:t>као што је</a:t>
            </a:r>
            <a:r>
              <a:rPr lang="en-US" altLang="zh-TW" sz="2800" dirty="0">
                <a:ea typeface="PMingLiU" pitchFamily="18" charset="-120"/>
              </a:rPr>
              <a:t> интерлеукин-1, интерлеукин-2, интерлеукин-6, </a:t>
            </a:r>
            <a:r>
              <a:rPr lang="en-US" altLang="zh-TW" sz="2800" dirty="0" err="1">
                <a:ea typeface="PMingLiU" pitchFamily="18" charset="-120"/>
              </a:rPr>
              <a:t>тумор</a:t>
            </a:r>
            <a:r>
              <a:rPr lang="en-US" altLang="zh-TW" sz="2800" dirty="0">
                <a:ea typeface="PMingLiU" pitchFamily="18" charset="-120"/>
              </a:rPr>
              <a:t> </a:t>
            </a:r>
            <a:r>
              <a:rPr lang="en-US" altLang="zh-TW" sz="2800" dirty="0" err="1">
                <a:ea typeface="PMingLiU" pitchFamily="18" charset="-120"/>
              </a:rPr>
              <a:t>не</a:t>
            </a:r>
            <a:r>
              <a:rPr lang="sr-Cyrl-CS" altLang="zh-TW" sz="2800" dirty="0"/>
              <a:t>к</a:t>
            </a:r>
            <a:r>
              <a:rPr lang="en-US" altLang="zh-TW" sz="2800" dirty="0" err="1">
                <a:ea typeface="PMingLiU" pitchFamily="18" charset="-120"/>
              </a:rPr>
              <a:t>росис</a:t>
            </a:r>
            <a:r>
              <a:rPr lang="en-US" altLang="zh-TW" sz="2800" dirty="0">
                <a:ea typeface="PMingLiU" pitchFamily="18" charset="-120"/>
              </a:rPr>
              <a:t> </a:t>
            </a:r>
            <a:r>
              <a:rPr lang="en-US" altLang="zh-TW" sz="2800" dirty="0" err="1">
                <a:ea typeface="PMingLiU" pitchFamily="18" charset="-120"/>
              </a:rPr>
              <a:t>фа</a:t>
            </a:r>
            <a:r>
              <a:rPr lang="sr-Cyrl-CS" altLang="zh-TW" sz="2800" dirty="0"/>
              <a:t>к</a:t>
            </a:r>
            <a:r>
              <a:rPr lang="en-US" altLang="zh-TW" sz="2800" dirty="0" err="1">
                <a:ea typeface="PMingLiU" pitchFamily="18" charset="-120"/>
              </a:rPr>
              <a:t>тор</a:t>
            </a:r>
            <a:r>
              <a:rPr lang="en-US" altLang="zh-TW" sz="2800" dirty="0">
                <a:ea typeface="PMingLiU" pitchFamily="18" charset="-120"/>
              </a:rPr>
              <a:t> (ТНФ) </a:t>
            </a:r>
            <a:r>
              <a:rPr lang="sr-Latn-CS" altLang="zh-TW" sz="2800" dirty="0"/>
              <a:t>и</a:t>
            </a:r>
            <a:r>
              <a:rPr lang="en-US" altLang="zh-TW" sz="2800" dirty="0">
                <a:ea typeface="PMingLiU" pitchFamily="18" charset="-120"/>
              </a:rPr>
              <a:t> </a:t>
            </a:r>
            <a:r>
              <a:rPr lang="sr-Latn-CS" altLang="zh-TW" sz="2800" dirty="0"/>
              <a:t>азот оксид</a:t>
            </a:r>
            <a:r>
              <a:rPr lang="en-US" altLang="zh-TW" sz="2800" dirty="0">
                <a:ea typeface="PMingLiU" pitchFamily="18" charset="-120"/>
              </a:rPr>
              <a:t> </a:t>
            </a:r>
            <a:r>
              <a:rPr lang="sr-Latn-CS" altLang="zh-TW" sz="2800" dirty="0"/>
              <a:t>могу играти</a:t>
            </a:r>
            <a:r>
              <a:rPr lang="en-US" altLang="zh-TW" sz="2800" dirty="0">
                <a:ea typeface="PMingLiU" pitchFamily="18" charset="-120"/>
              </a:rPr>
              <a:t> </a:t>
            </a:r>
            <a:r>
              <a:rPr lang="sr-Latn-CS" altLang="zh-TW" sz="2800" dirty="0"/>
              <a:t>улогу у одређивању</a:t>
            </a:r>
            <a:r>
              <a:rPr lang="en-US" altLang="zh-TW" sz="2800" dirty="0">
                <a:ea typeface="PMingLiU" pitchFamily="18" charset="-120"/>
              </a:rPr>
              <a:t> </a:t>
            </a:r>
            <a:r>
              <a:rPr lang="sr-Latn-CS" altLang="zh-TW" sz="2800" dirty="0"/>
              <a:t>реакције</a:t>
            </a:r>
            <a:r>
              <a:rPr lang="en-US" altLang="zh-TW" sz="2800" dirty="0">
                <a:ea typeface="PMingLiU" pitchFamily="18" charset="-120"/>
              </a:rPr>
              <a:t> Т-</a:t>
            </a:r>
            <a:r>
              <a:rPr lang="sr-Latn-CS" altLang="zh-TW" sz="2800" dirty="0"/>
              <a:t>ћелија</a:t>
            </a:r>
            <a:r>
              <a:rPr lang="en-US" altLang="zh-TW" sz="2800" dirty="0">
                <a:ea typeface="PMingLiU" pitchFamily="18" charset="-120"/>
              </a:rPr>
              <a:t> </a:t>
            </a:r>
            <a:r>
              <a:rPr lang="sr-Latn-CS" altLang="zh-TW" sz="2800" dirty="0"/>
              <a:t>и последичног степена</a:t>
            </a:r>
            <a:r>
              <a:rPr lang="en-US" altLang="zh-TW" sz="2800" dirty="0">
                <a:ea typeface="PMingLiU" pitchFamily="18" charset="-120"/>
              </a:rPr>
              <a:t> </a:t>
            </a:r>
            <a:r>
              <a:rPr lang="sr-Latn-CS" altLang="zh-TW" sz="2800" dirty="0"/>
              <a:t>аутоимуног</a:t>
            </a:r>
            <a:r>
              <a:rPr lang="en-US" altLang="zh-TW" sz="2800" dirty="0">
                <a:ea typeface="PMingLiU" pitchFamily="18" charset="-120"/>
              </a:rPr>
              <a:t> </a:t>
            </a:r>
            <a:r>
              <a:rPr lang="sr-Latn-CS" altLang="zh-TW" sz="2800" dirty="0"/>
              <a:t>оштећења</a:t>
            </a:r>
          </a:p>
          <a:p>
            <a:pPr>
              <a:lnSpc>
                <a:spcPct val="90000"/>
              </a:lnSpc>
              <a:buFontTx/>
              <a:buNone/>
            </a:pPr>
            <a:r>
              <a:rPr lang="en-US" altLang="zh-TW" sz="2800" dirty="0">
                <a:ea typeface="PMingLiU" pitchFamily="18" charset="-120"/>
              </a:rPr>
              <a:t> </a:t>
            </a:r>
          </a:p>
          <a:p>
            <a:pPr>
              <a:lnSpc>
                <a:spcPct val="90000"/>
              </a:lnSpc>
            </a:pPr>
            <a:r>
              <a:rPr lang="sr-Latn-CS" altLang="zh-TW" sz="2800" dirty="0"/>
              <a:t>Цитокини</a:t>
            </a:r>
            <a:r>
              <a:rPr lang="en-US" altLang="zh-TW" sz="2800" dirty="0">
                <a:ea typeface="PMingLiU" pitchFamily="18" charset="-120"/>
              </a:rPr>
              <a:t> </a:t>
            </a:r>
            <a:r>
              <a:rPr lang="sr-Latn-CS" altLang="zh-TW" sz="2800" dirty="0"/>
              <a:t>могу изазвати реверзибилну депресију</a:t>
            </a:r>
            <a:r>
              <a:rPr lang="en-US" altLang="zh-TW" sz="2800" dirty="0">
                <a:ea typeface="PMingLiU" pitchFamily="18" charset="-120"/>
              </a:rPr>
              <a:t> </a:t>
            </a:r>
            <a:r>
              <a:rPr lang="sr-Latn-CS" altLang="zh-TW" sz="2800" dirty="0"/>
              <a:t>миокардне контрактилности</a:t>
            </a:r>
            <a:r>
              <a:rPr lang="en-US" altLang="zh-TW" sz="2800" dirty="0">
                <a:ea typeface="PMingLiU" pitchFamily="18" charset="-120"/>
              </a:rPr>
              <a:t> </a:t>
            </a:r>
            <a:r>
              <a:rPr lang="sr-Latn-CS" altLang="zh-TW" sz="2800" dirty="0"/>
              <a:t>без узроковања ћелијске смрти</a:t>
            </a:r>
            <a:endParaRPr lang="zh-TW" altLang="en-US" sz="2800" dirty="0">
              <a:ea typeface="PMingLiU" pitchFamily="18" charset="-120"/>
            </a:endParaRPr>
          </a:p>
        </p:txBody>
      </p:sp>
    </p:spTree>
    <p:extLst>
      <p:ext uri="{BB962C8B-B14F-4D97-AF65-F5344CB8AC3E}">
        <p14:creationId xmlns:p14="http://schemas.microsoft.com/office/powerpoint/2010/main" val="3578450538"/>
      </p:ext>
    </p:extLst>
  </p:cSld>
  <p:clrMapOvr>
    <a:masterClrMapping/>
  </p:clrMapOvr>
  <mc:AlternateContent xmlns:mc="http://schemas.openxmlformats.org/markup-compatibility/2006" xmlns:p14="http://schemas.microsoft.com/office/powerpoint/2010/main">
    <mc:Choice Requires="p14">
      <p:transition spd="slow" p14:dur="2000" advTm="18578"/>
    </mc:Choice>
    <mc:Fallback xmlns="">
      <p:transition spd="slow" advTm="18578"/>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normAutofit fontScale="90000"/>
          </a:bodyPr>
          <a:lstStyle/>
          <a:p>
            <a:r>
              <a:rPr lang="sr-Latn-CS" altLang="zh-TW" sz="4000" b="1">
                <a:solidFill>
                  <a:srgbClr val="FF9966"/>
                </a:solidFill>
              </a:rPr>
              <a:t>Фаза</a:t>
            </a:r>
            <a:r>
              <a:rPr lang="en-US" altLang="zh-TW" sz="4000" b="1">
                <a:solidFill>
                  <a:srgbClr val="FF9966"/>
                </a:solidFill>
                <a:ea typeface="PMingLiU" pitchFamily="18" charset="-120"/>
              </a:rPr>
              <a:t> </a:t>
            </a:r>
            <a:r>
              <a:rPr lang="sr-Latn-CS" altLang="zh-TW" sz="4000" b="1">
                <a:solidFill>
                  <a:srgbClr val="FF9966"/>
                </a:solidFill>
              </a:rPr>
              <a:t>II</a:t>
            </a:r>
            <a:r>
              <a:rPr lang="en-US" altLang="zh-TW" sz="4000" b="1">
                <a:solidFill>
                  <a:srgbClr val="FF9966"/>
                </a:solidFill>
                <a:ea typeface="PMingLiU" pitchFamily="18" charset="-120"/>
              </a:rPr>
              <a:t>: </a:t>
            </a:r>
            <a:r>
              <a:rPr lang="sr-Latn-CS" altLang="zh-TW" sz="4000" b="1">
                <a:solidFill>
                  <a:srgbClr val="FF9966"/>
                </a:solidFill>
              </a:rPr>
              <a:t>Аутоимуно оштећење миокарда</a:t>
            </a:r>
            <a:endParaRPr lang="zh-TW" altLang="en-US" sz="4000" b="1">
              <a:solidFill>
                <a:srgbClr val="FF9966"/>
              </a:solidFill>
              <a:ea typeface="PMingLiU" pitchFamily="18" charset="-120"/>
            </a:endParaRPr>
          </a:p>
        </p:txBody>
      </p:sp>
      <p:sp>
        <p:nvSpPr>
          <p:cNvPr id="133123" name="Rectangle 3"/>
          <p:cNvSpPr>
            <a:spLocks noGrp="1" noChangeArrowheads="1"/>
          </p:cNvSpPr>
          <p:nvPr>
            <p:ph type="body" idx="1"/>
          </p:nvPr>
        </p:nvSpPr>
        <p:spPr/>
        <p:txBody>
          <a:bodyPr/>
          <a:lstStyle/>
          <a:p>
            <a:r>
              <a:rPr lang="sr-Latn-CS" altLang="zh-TW" sz="2800" dirty="0"/>
              <a:t>Модификовање имунитета</a:t>
            </a:r>
            <a:r>
              <a:rPr lang="en-US" altLang="zh-TW" sz="2800" dirty="0">
                <a:ea typeface="PMingLiU" pitchFamily="18" charset="-120"/>
              </a:rPr>
              <a:t> ЦД8 </a:t>
            </a:r>
            <a:r>
              <a:rPr lang="sr-Latn-CS" altLang="zh-TW" sz="2800" dirty="0"/>
              <a:t>лимфоцитима и</a:t>
            </a:r>
            <a:r>
              <a:rPr lang="en-US" altLang="zh-TW" sz="2800" dirty="0">
                <a:ea typeface="PMingLiU" pitchFamily="18" charset="-120"/>
              </a:rPr>
              <a:t> </a:t>
            </a:r>
            <a:r>
              <a:rPr lang="sr-Latn-CS" altLang="zh-TW" sz="2800" dirty="0"/>
              <a:t>аутоантителима</a:t>
            </a:r>
            <a:r>
              <a:rPr lang="en-US" altLang="zh-TW" sz="2800" dirty="0">
                <a:ea typeface="PMingLiU" pitchFamily="18" charset="-120"/>
              </a:rPr>
              <a:t> </a:t>
            </a:r>
            <a:r>
              <a:rPr lang="sr-Latn-CS" altLang="zh-TW" sz="2800" dirty="0"/>
              <a:t>против</a:t>
            </a:r>
            <a:r>
              <a:rPr lang="en-US" altLang="zh-TW" sz="2800" dirty="0">
                <a:ea typeface="PMingLiU" pitchFamily="18" charset="-120"/>
              </a:rPr>
              <a:t> </a:t>
            </a:r>
            <a:r>
              <a:rPr lang="sr-Latn-CS" altLang="zh-TW" sz="2800" dirty="0"/>
              <a:t>различитих</a:t>
            </a:r>
            <a:r>
              <a:rPr lang="en-US" altLang="zh-TW" sz="2800" dirty="0">
                <a:ea typeface="PMingLiU" pitchFamily="18" charset="-120"/>
              </a:rPr>
              <a:t> </a:t>
            </a:r>
            <a:r>
              <a:rPr lang="sr-Latn-CS" altLang="zh-TW" sz="2800" dirty="0"/>
              <a:t>миоцитних компоненти</a:t>
            </a:r>
          </a:p>
          <a:p>
            <a:pPr>
              <a:buFontTx/>
              <a:buNone/>
            </a:pPr>
            <a:endParaRPr lang="en-US" altLang="zh-TW" sz="2800" dirty="0">
              <a:ea typeface="PMingLiU" pitchFamily="18" charset="-120"/>
            </a:endParaRPr>
          </a:p>
          <a:p>
            <a:r>
              <a:rPr lang="en-US" altLang="zh-TW" sz="2800" dirty="0" err="1">
                <a:ea typeface="PMingLiU" pitchFamily="18" charset="-120"/>
              </a:rPr>
              <a:t>Антиген</a:t>
            </a:r>
            <a:r>
              <a:rPr lang="sr-Latn-CS" altLang="zh-TW" sz="2800" dirty="0"/>
              <a:t>а</a:t>
            </a:r>
            <a:r>
              <a:rPr lang="en-US" altLang="zh-TW" sz="2800" dirty="0">
                <a:ea typeface="PMingLiU" pitchFamily="18" charset="-120"/>
              </a:rPr>
              <a:t> </a:t>
            </a:r>
            <a:r>
              <a:rPr lang="en-US" altLang="zh-TW" sz="2800" dirty="0" err="1">
                <a:ea typeface="PMingLiU" pitchFamily="18" charset="-120"/>
              </a:rPr>
              <a:t>мими</a:t>
            </a:r>
            <a:r>
              <a:rPr lang="sr-Latn-CS" altLang="zh-TW" sz="2800" dirty="0"/>
              <a:t>крија</a:t>
            </a:r>
            <a:r>
              <a:rPr lang="en-US" altLang="zh-TW" sz="2800" dirty="0">
                <a:ea typeface="PMingLiU" pitchFamily="18" charset="-120"/>
              </a:rPr>
              <a:t>, </a:t>
            </a:r>
            <a:r>
              <a:rPr lang="sr-Latn-CS" altLang="zh-TW" sz="2800" dirty="0"/>
              <a:t>укрштена реакција</a:t>
            </a:r>
            <a:r>
              <a:rPr lang="en-US" altLang="zh-TW" sz="2800" dirty="0">
                <a:ea typeface="PMingLiU" pitchFamily="18" charset="-120"/>
              </a:rPr>
              <a:t> </a:t>
            </a:r>
            <a:r>
              <a:rPr lang="sr-Latn-CS" altLang="zh-TW" sz="2800" dirty="0"/>
              <a:t>антитела</a:t>
            </a:r>
            <a:r>
              <a:rPr lang="en-US" altLang="zh-TW" sz="2800" dirty="0">
                <a:ea typeface="PMingLiU" pitchFamily="18" charset="-120"/>
              </a:rPr>
              <a:t> </a:t>
            </a:r>
            <a:r>
              <a:rPr lang="sr-Latn-CS" altLang="zh-TW" sz="2800" dirty="0"/>
              <a:t>на</a:t>
            </a:r>
            <a:r>
              <a:rPr lang="en-US" altLang="zh-TW" sz="2800" dirty="0">
                <a:ea typeface="PMingLiU" pitchFamily="18" charset="-120"/>
              </a:rPr>
              <a:t> </a:t>
            </a:r>
            <a:r>
              <a:rPr lang="en-US" altLang="zh-TW" sz="2800" dirty="0" err="1">
                <a:ea typeface="PMingLiU" pitchFamily="18" charset="-120"/>
              </a:rPr>
              <a:t>вирус</a:t>
            </a:r>
            <a:r>
              <a:rPr lang="sr-Latn-CS" altLang="zh-TW" sz="2800" dirty="0"/>
              <a:t>не</a:t>
            </a:r>
            <a:r>
              <a:rPr lang="en-US" altLang="zh-TW" sz="2800" dirty="0">
                <a:ea typeface="PMingLiU" pitchFamily="18" charset="-120"/>
              </a:rPr>
              <a:t> </a:t>
            </a:r>
            <a:r>
              <a:rPr lang="sr-Latn-CS" altLang="zh-TW" sz="2800" dirty="0"/>
              <a:t>и</a:t>
            </a:r>
            <a:r>
              <a:rPr lang="en-US" altLang="zh-TW" sz="2800" dirty="0">
                <a:ea typeface="PMingLiU" pitchFamily="18" charset="-120"/>
              </a:rPr>
              <a:t> м</a:t>
            </a:r>
            <a:r>
              <a:rPr lang="sr-Latn-CS" altLang="zh-TW" sz="2800" dirty="0"/>
              <a:t>и</a:t>
            </a:r>
            <a:r>
              <a:rPr lang="en-US" altLang="zh-TW" sz="2800" dirty="0">
                <a:ea typeface="PMingLiU" pitchFamily="18" charset="-120"/>
              </a:rPr>
              <a:t>о</a:t>
            </a:r>
            <a:r>
              <a:rPr lang="sr-Latn-CS" altLang="zh-TW" sz="2800" dirty="0"/>
              <a:t>к</a:t>
            </a:r>
            <a:r>
              <a:rPr lang="en-US" altLang="zh-TW" sz="2800" dirty="0" err="1">
                <a:ea typeface="PMingLiU" pitchFamily="18" charset="-120"/>
              </a:rPr>
              <a:t>ард</a:t>
            </a:r>
            <a:r>
              <a:rPr lang="sr-Latn-CS" altLang="zh-TW" sz="2800" dirty="0"/>
              <a:t>не</a:t>
            </a:r>
            <a:r>
              <a:rPr lang="en-US" altLang="zh-TW" sz="2800" dirty="0">
                <a:ea typeface="PMingLiU" pitchFamily="18" charset="-120"/>
              </a:rPr>
              <a:t> </a:t>
            </a:r>
            <a:r>
              <a:rPr lang="en-US" altLang="zh-TW" sz="2800" dirty="0" err="1">
                <a:ea typeface="PMingLiU" pitchFamily="18" charset="-120"/>
              </a:rPr>
              <a:t>протеин</a:t>
            </a:r>
            <a:r>
              <a:rPr lang="sr-Latn-CS" altLang="zh-TW" sz="2800" dirty="0"/>
              <a:t>е</a:t>
            </a:r>
            <a:r>
              <a:rPr lang="en-US" altLang="zh-TW" sz="2800" dirty="0">
                <a:ea typeface="PMingLiU" pitchFamily="18" charset="-120"/>
              </a:rPr>
              <a:t> </a:t>
            </a:r>
            <a:endParaRPr lang="sr-Latn-CS" altLang="zh-TW" sz="2800" dirty="0"/>
          </a:p>
          <a:p>
            <a:pPr>
              <a:buFontTx/>
              <a:buNone/>
            </a:pPr>
            <a:endParaRPr lang="en-US" altLang="zh-TW" sz="2800" dirty="0">
              <a:ea typeface="PMingLiU" pitchFamily="18" charset="-120"/>
            </a:endParaRPr>
          </a:p>
          <a:p>
            <a:r>
              <a:rPr lang="en-US" altLang="zh-TW" sz="2800" dirty="0">
                <a:ea typeface="PMingLiU" pitchFamily="18" charset="-120"/>
              </a:rPr>
              <a:t>М</a:t>
            </a:r>
            <a:r>
              <a:rPr lang="sr-Latn-CS" altLang="zh-TW" sz="2800" dirty="0"/>
              <a:t>и</a:t>
            </a:r>
            <a:r>
              <a:rPr lang="en-US" altLang="zh-TW" sz="2800" dirty="0" err="1">
                <a:ea typeface="PMingLiU" pitchFamily="18" charset="-120"/>
              </a:rPr>
              <a:t>оц</a:t>
            </a:r>
            <a:r>
              <a:rPr lang="sr-Latn-CS" altLang="zh-TW" sz="2800" dirty="0"/>
              <a:t>и</a:t>
            </a:r>
            <a:r>
              <a:rPr lang="en-US" altLang="zh-TW" sz="2800" dirty="0">
                <a:ea typeface="PMingLiU" pitchFamily="18" charset="-120"/>
              </a:rPr>
              <a:t>т</a:t>
            </a:r>
            <a:r>
              <a:rPr lang="sr-Latn-CS" altLang="zh-TW" sz="2800" dirty="0"/>
              <a:t>на</a:t>
            </a:r>
            <a:r>
              <a:rPr lang="en-US" altLang="zh-TW" sz="2800" dirty="0">
                <a:ea typeface="PMingLiU" pitchFamily="18" charset="-120"/>
              </a:rPr>
              <a:t> </a:t>
            </a:r>
            <a:r>
              <a:rPr lang="sr-Latn-CS" altLang="zh-TW" sz="2800" dirty="0"/>
              <a:t>оштећења</a:t>
            </a:r>
            <a:r>
              <a:rPr lang="en-US" altLang="zh-TW" sz="2800" dirty="0">
                <a:ea typeface="PMingLiU" pitchFamily="18" charset="-120"/>
              </a:rPr>
              <a:t> </a:t>
            </a:r>
            <a:r>
              <a:rPr lang="sr-Latn-CS" altLang="zh-TW" sz="2800" dirty="0"/>
              <a:t>могу бити директан резултат</a:t>
            </a:r>
            <a:r>
              <a:rPr lang="en-US" altLang="zh-TW" sz="2800" dirty="0">
                <a:ea typeface="PMingLiU" pitchFamily="18" charset="-120"/>
              </a:rPr>
              <a:t> </a:t>
            </a:r>
            <a:r>
              <a:rPr lang="sr-Latn-CS" altLang="zh-TW" sz="2800" dirty="0"/>
              <a:t>инфилтрације</a:t>
            </a:r>
            <a:r>
              <a:rPr lang="en-US" altLang="zh-TW" sz="2800" dirty="0">
                <a:ea typeface="PMingLiU" pitchFamily="18" charset="-120"/>
              </a:rPr>
              <a:t> ЦД8 л</a:t>
            </a:r>
            <a:r>
              <a:rPr lang="sr-Latn-CS" altLang="zh-TW" sz="2800" dirty="0"/>
              <a:t>и</a:t>
            </a:r>
            <a:r>
              <a:rPr lang="en-US" altLang="zh-TW" sz="2800" dirty="0">
                <a:ea typeface="PMingLiU" pitchFamily="18" charset="-120"/>
              </a:rPr>
              <a:t>м</a:t>
            </a:r>
            <a:r>
              <a:rPr lang="sr-Latn-CS" altLang="zh-TW" sz="2800" dirty="0"/>
              <a:t>фоцитима</a:t>
            </a:r>
            <a:r>
              <a:rPr lang="en-US" altLang="zh-TW" sz="2800" dirty="0">
                <a:ea typeface="PMingLiU" pitchFamily="18" charset="-120"/>
              </a:rPr>
              <a:t> </a:t>
            </a:r>
            <a:endParaRPr lang="zh-TW" altLang="en-US" sz="2800" dirty="0">
              <a:ea typeface="PMingLiU" pitchFamily="18" charset="-120"/>
            </a:endParaRPr>
          </a:p>
        </p:txBody>
      </p:sp>
    </p:spTree>
    <p:extLst>
      <p:ext uri="{BB962C8B-B14F-4D97-AF65-F5344CB8AC3E}">
        <p14:creationId xmlns:p14="http://schemas.microsoft.com/office/powerpoint/2010/main" val="3879043835"/>
      </p:ext>
    </p:extLst>
  </p:cSld>
  <p:clrMapOvr>
    <a:masterClrMapping/>
  </p:clrMapOvr>
  <mc:AlternateContent xmlns:mc="http://schemas.openxmlformats.org/markup-compatibility/2006" xmlns:p14="http://schemas.microsoft.com/office/powerpoint/2010/main">
    <mc:Choice Requires="p14">
      <p:transition spd="slow" p14:dur="2000" advTm="31515"/>
    </mc:Choice>
    <mc:Fallback xmlns="">
      <p:transition spd="slow" advTm="31515"/>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normAutofit fontScale="90000"/>
          </a:bodyPr>
          <a:lstStyle/>
          <a:p>
            <a:r>
              <a:rPr lang="sr-Latn-CS" altLang="zh-TW" sz="4000" b="1">
                <a:solidFill>
                  <a:srgbClr val="FF9966"/>
                </a:solidFill>
              </a:rPr>
              <a:t>Фаза</a:t>
            </a:r>
            <a:r>
              <a:rPr lang="en-US" altLang="zh-TW" sz="4000" b="1">
                <a:solidFill>
                  <a:srgbClr val="FF9966"/>
                </a:solidFill>
                <a:ea typeface="PMingLiU" pitchFamily="18" charset="-120"/>
              </a:rPr>
              <a:t> 3:  </a:t>
            </a:r>
            <a:r>
              <a:rPr lang="sr-Latn-CS" altLang="zh-TW" sz="4000" b="1">
                <a:solidFill>
                  <a:srgbClr val="FF9966"/>
                </a:solidFill>
              </a:rPr>
              <a:t>Дилатантна кардиомиопатија</a:t>
            </a:r>
            <a:endParaRPr lang="zh-TW" altLang="en-US" sz="4000" b="1">
              <a:solidFill>
                <a:srgbClr val="FF9966"/>
              </a:solidFill>
              <a:ea typeface="PMingLiU" pitchFamily="18" charset="-120"/>
            </a:endParaRPr>
          </a:p>
        </p:txBody>
      </p:sp>
      <p:sp>
        <p:nvSpPr>
          <p:cNvPr id="134147" name="Rectangle 3"/>
          <p:cNvSpPr>
            <a:spLocks noGrp="1" noChangeArrowheads="1"/>
          </p:cNvSpPr>
          <p:nvPr>
            <p:ph type="body" idx="1"/>
          </p:nvPr>
        </p:nvSpPr>
        <p:spPr>
          <a:xfrm>
            <a:off x="381000" y="1600200"/>
            <a:ext cx="8229600" cy="4525963"/>
          </a:xfrm>
        </p:spPr>
        <p:txBody>
          <a:bodyPr/>
          <a:lstStyle/>
          <a:p>
            <a:pPr>
              <a:lnSpc>
                <a:spcPct val="90000"/>
              </a:lnSpc>
            </a:pPr>
            <a:r>
              <a:rPr lang="sr-Latn-CS" altLang="zh-TW" sz="2400" dirty="0"/>
              <a:t>Вируси могу директно изазвати</a:t>
            </a:r>
            <a:r>
              <a:rPr lang="en-US" altLang="zh-TW" sz="2400" dirty="0">
                <a:ea typeface="PMingLiU" pitchFamily="18" charset="-120"/>
              </a:rPr>
              <a:t> </a:t>
            </a:r>
            <a:r>
              <a:rPr lang="sr-Latn-CS" altLang="zh-TW" sz="2400" dirty="0"/>
              <a:t>миоцитну апоптозу</a:t>
            </a:r>
            <a:r>
              <a:rPr lang="en-US" altLang="zh-TW" sz="2400" dirty="0">
                <a:ea typeface="PMingLiU" pitchFamily="18" charset="-120"/>
              </a:rPr>
              <a:t>.</a:t>
            </a:r>
          </a:p>
          <a:p>
            <a:pPr>
              <a:lnSpc>
                <a:spcPct val="90000"/>
              </a:lnSpc>
            </a:pPr>
            <a:r>
              <a:rPr lang="sr-Latn-CS" altLang="zh-TW" sz="2400" dirty="0"/>
              <a:t>Током аутоимуне фазе</a:t>
            </a:r>
            <a:r>
              <a:rPr lang="en-US" altLang="zh-TW" sz="2400" dirty="0">
                <a:ea typeface="PMingLiU" pitchFamily="18" charset="-120"/>
              </a:rPr>
              <a:t>, </a:t>
            </a:r>
            <a:r>
              <a:rPr lang="sr-Latn-CS" altLang="zh-TW" sz="2400" dirty="0"/>
              <a:t>цитокини активирају матриx</a:t>
            </a:r>
            <a:r>
              <a:rPr lang="en-US" altLang="zh-TW" sz="2400" dirty="0">
                <a:ea typeface="PMingLiU" pitchFamily="18" charset="-120"/>
              </a:rPr>
              <a:t> </a:t>
            </a:r>
            <a:r>
              <a:rPr lang="en-US" altLang="zh-TW" sz="2400" dirty="0" err="1">
                <a:ea typeface="PMingLiU" pitchFamily="18" charset="-120"/>
              </a:rPr>
              <a:t>металопротеина</a:t>
            </a:r>
            <a:r>
              <a:rPr lang="sr-Latn-CS" altLang="zh-TW" sz="2400" dirty="0"/>
              <a:t>зу</a:t>
            </a:r>
            <a:r>
              <a:rPr lang="en-US" altLang="zh-TW" sz="2400" dirty="0">
                <a:ea typeface="PMingLiU" pitchFamily="18" charset="-120"/>
              </a:rPr>
              <a:t>, </a:t>
            </a:r>
            <a:r>
              <a:rPr lang="sr-Latn-CS" altLang="zh-TW" sz="2400" dirty="0"/>
              <a:t>као што је</a:t>
            </a:r>
            <a:r>
              <a:rPr lang="en-US" altLang="zh-TW" sz="2400" dirty="0">
                <a:ea typeface="PMingLiU" pitchFamily="18" charset="-120"/>
              </a:rPr>
              <a:t> </a:t>
            </a:r>
            <a:r>
              <a:rPr lang="en-US" altLang="zh-TW" sz="2400" dirty="0" err="1">
                <a:ea typeface="PMingLiU" pitchFamily="18" charset="-120"/>
              </a:rPr>
              <a:t>гелатина</a:t>
            </a:r>
            <a:r>
              <a:rPr lang="sr-Latn-CS" altLang="zh-TW" sz="2400" dirty="0"/>
              <a:t>за</a:t>
            </a:r>
            <a:r>
              <a:rPr lang="en-US" altLang="zh-TW" sz="2400" dirty="0">
                <a:ea typeface="PMingLiU" pitchFamily="18" charset="-120"/>
              </a:rPr>
              <a:t>, </a:t>
            </a:r>
            <a:r>
              <a:rPr lang="sr-Latn-CS" altLang="zh-TW" sz="2400" dirty="0"/>
              <a:t>к</a:t>
            </a:r>
            <a:r>
              <a:rPr lang="en-US" altLang="zh-TW" sz="2400" dirty="0" err="1">
                <a:ea typeface="PMingLiU" pitchFamily="18" charset="-120"/>
              </a:rPr>
              <a:t>олагена</a:t>
            </a:r>
            <a:r>
              <a:rPr lang="sr-Latn-CS" altLang="zh-TW" sz="2400" dirty="0"/>
              <a:t>за</a:t>
            </a:r>
            <a:r>
              <a:rPr lang="en-US" altLang="zh-TW" sz="2400" dirty="0">
                <a:ea typeface="PMingLiU" pitchFamily="18" charset="-120"/>
              </a:rPr>
              <a:t>, </a:t>
            </a:r>
            <a:r>
              <a:rPr lang="sr-Latn-CS" altLang="zh-TW" sz="2400" dirty="0"/>
              <a:t>и</a:t>
            </a:r>
            <a:r>
              <a:rPr lang="en-US" altLang="zh-TW" sz="2400" dirty="0">
                <a:ea typeface="PMingLiU" pitchFamily="18" charset="-120"/>
              </a:rPr>
              <a:t> </a:t>
            </a:r>
            <a:r>
              <a:rPr lang="en-US" altLang="zh-TW" sz="2400" dirty="0" err="1">
                <a:ea typeface="PMingLiU" pitchFamily="18" charset="-120"/>
              </a:rPr>
              <a:t>еласта</a:t>
            </a:r>
            <a:r>
              <a:rPr lang="sr-Latn-CS" altLang="zh-TW" sz="2400" dirty="0"/>
              <a:t>за</a:t>
            </a:r>
            <a:r>
              <a:rPr lang="en-US" altLang="zh-TW" sz="2400" dirty="0">
                <a:ea typeface="PMingLiU" pitchFamily="18" charset="-120"/>
              </a:rPr>
              <a:t>.</a:t>
            </a:r>
          </a:p>
          <a:p>
            <a:pPr>
              <a:lnSpc>
                <a:spcPct val="90000"/>
              </a:lnSpc>
            </a:pPr>
            <a:r>
              <a:rPr lang="sr-Latn-CS" altLang="zh-TW" sz="2400" dirty="0"/>
              <a:t>У каснијим стадијумима</a:t>
            </a:r>
            <a:r>
              <a:rPr lang="en-US" altLang="zh-TW" sz="2400" dirty="0">
                <a:ea typeface="PMingLiU" pitchFamily="18" charset="-120"/>
              </a:rPr>
              <a:t> </a:t>
            </a:r>
            <a:r>
              <a:rPr lang="sr-Latn-CS" altLang="zh-TW" sz="2400" dirty="0"/>
              <a:t>имуне активације</a:t>
            </a:r>
            <a:r>
              <a:rPr lang="en-US" altLang="zh-TW" sz="2400" dirty="0">
                <a:ea typeface="PMingLiU" pitchFamily="18" charset="-120"/>
              </a:rPr>
              <a:t>, </a:t>
            </a:r>
            <a:r>
              <a:rPr lang="sr-Latn-CS" altLang="zh-TW" sz="2400" dirty="0"/>
              <a:t>цитокини имају водећу улогу</a:t>
            </a:r>
            <a:r>
              <a:rPr lang="en-US" altLang="zh-TW" sz="2400" dirty="0">
                <a:ea typeface="PMingLiU" pitchFamily="18" charset="-120"/>
              </a:rPr>
              <a:t> </a:t>
            </a:r>
            <a:r>
              <a:rPr lang="sr-Latn-CS" altLang="zh-TW" sz="2400" dirty="0"/>
              <a:t>у непожељном ремоделовању</a:t>
            </a:r>
            <a:r>
              <a:rPr lang="en-US" altLang="zh-TW" sz="2400" dirty="0">
                <a:ea typeface="PMingLiU" pitchFamily="18" charset="-120"/>
              </a:rPr>
              <a:t> </a:t>
            </a:r>
            <a:r>
              <a:rPr lang="sr-Latn-CS" altLang="zh-TW" sz="2400" dirty="0"/>
              <a:t>и</a:t>
            </a:r>
            <a:r>
              <a:rPr lang="en-US" altLang="zh-TW" sz="2400" dirty="0">
                <a:ea typeface="PMingLiU" pitchFamily="18" charset="-120"/>
              </a:rPr>
              <a:t> </a:t>
            </a:r>
            <a:r>
              <a:rPr lang="sr-Latn-CS" altLang="zh-TW" sz="2400" dirty="0"/>
              <a:t>прогресивној срчаној инсуфицијенцији</a:t>
            </a:r>
            <a:r>
              <a:rPr lang="en-US" altLang="zh-TW" sz="2400" dirty="0">
                <a:ea typeface="PMingLiU" pitchFamily="18" charset="-120"/>
              </a:rPr>
              <a:t>.</a:t>
            </a:r>
          </a:p>
          <a:p>
            <a:pPr>
              <a:lnSpc>
                <a:spcPct val="90000"/>
              </a:lnSpc>
            </a:pPr>
            <a:r>
              <a:rPr lang="sr-Latn-CS" altLang="zh-TW" sz="2400" dirty="0"/>
              <a:t>Кардиомиопатија се може развити упркос одсуству</a:t>
            </a:r>
            <a:r>
              <a:rPr lang="en-US" altLang="zh-TW" sz="2400" dirty="0">
                <a:ea typeface="PMingLiU" pitchFamily="18" charset="-120"/>
              </a:rPr>
              <a:t> </a:t>
            </a:r>
            <a:r>
              <a:rPr lang="sr-Latn-CS" altLang="zh-TW" sz="2400" dirty="0"/>
              <a:t>вирусне пролиферације али корелира са</a:t>
            </a:r>
            <a:r>
              <a:rPr lang="en-US" altLang="zh-TW" sz="2400" dirty="0">
                <a:ea typeface="PMingLiU" pitchFamily="18" charset="-120"/>
              </a:rPr>
              <a:t> </a:t>
            </a:r>
            <a:r>
              <a:rPr lang="sr-Latn-CS" altLang="zh-TW" sz="2400" dirty="0"/>
              <a:t>повишеним нивоима цитокина као што је</a:t>
            </a:r>
            <a:r>
              <a:rPr lang="en-US" altLang="zh-TW" sz="2400" dirty="0">
                <a:ea typeface="PMingLiU" pitchFamily="18" charset="-120"/>
              </a:rPr>
              <a:t> ТНФ.</a:t>
            </a:r>
          </a:p>
          <a:p>
            <a:pPr>
              <a:lnSpc>
                <a:spcPct val="90000"/>
              </a:lnSpc>
            </a:pPr>
            <a:endParaRPr lang="en-US" altLang="zh-TW" sz="2400" dirty="0">
              <a:ea typeface="PMingLiU" pitchFamily="18" charset="-120"/>
            </a:endParaRPr>
          </a:p>
          <a:p>
            <a:pPr>
              <a:lnSpc>
                <a:spcPct val="90000"/>
              </a:lnSpc>
            </a:pPr>
            <a:endParaRPr lang="zh-TW" altLang="en-US" sz="2400" dirty="0">
              <a:ea typeface="PMingLiU" pitchFamily="18" charset="-120"/>
            </a:endParaRPr>
          </a:p>
        </p:txBody>
      </p:sp>
    </p:spTree>
    <p:extLst>
      <p:ext uri="{BB962C8B-B14F-4D97-AF65-F5344CB8AC3E}">
        <p14:creationId xmlns:p14="http://schemas.microsoft.com/office/powerpoint/2010/main" val="3041285065"/>
      </p:ext>
    </p:extLst>
  </p:cSld>
  <p:clrMapOvr>
    <a:masterClrMapping/>
  </p:clrMapOvr>
  <mc:AlternateContent xmlns:mc="http://schemas.openxmlformats.org/markup-compatibility/2006" xmlns:p14="http://schemas.microsoft.com/office/powerpoint/2010/main">
    <mc:Choice Requires="p14">
      <p:transition spd="slow" p14:dur="2000" advTm="50852"/>
    </mc:Choice>
    <mc:Fallback xmlns="">
      <p:transition spd="slow" advTm="50852"/>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AutoShape 2" descr=" ">
            <a:hlinkClick r:id="rId2"/>
          </p:cNvPr>
          <p:cNvSpPr>
            <a:spLocks noChangeAspect="1" noChangeArrowheads="1"/>
          </p:cNvSpPr>
          <p:nvPr/>
        </p:nvSpPr>
        <p:spPr bwMode="auto">
          <a:xfrm>
            <a:off x="168275" y="46038"/>
            <a:ext cx="1905000" cy="11049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x-none"/>
          </a:p>
        </p:txBody>
      </p:sp>
      <p:sp>
        <p:nvSpPr>
          <p:cNvPr id="135171" name="AutoShape 3" descr=" ">
            <a:hlinkClick r:id="rId2"/>
          </p:cNvPr>
          <p:cNvSpPr>
            <a:spLocks noChangeAspect="1" noChangeArrowheads="1"/>
          </p:cNvSpPr>
          <p:nvPr/>
        </p:nvSpPr>
        <p:spPr bwMode="auto">
          <a:xfrm>
            <a:off x="3619500" y="2876550"/>
            <a:ext cx="1905000" cy="11049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kumimoji="1" lang="zh-TW" altLang="en-US">
              <a:ea typeface="PMingLiU" pitchFamily="18" charset="-120"/>
            </a:endParaRPr>
          </a:p>
        </p:txBody>
      </p:sp>
      <p:sp>
        <p:nvSpPr>
          <p:cNvPr id="135172" name="AutoShape 4" descr=" ">
            <a:hlinkClick r:id="rId2"/>
          </p:cNvPr>
          <p:cNvSpPr>
            <a:spLocks noChangeAspect="1" noChangeArrowheads="1"/>
          </p:cNvSpPr>
          <p:nvPr/>
        </p:nvSpPr>
        <p:spPr bwMode="auto">
          <a:xfrm>
            <a:off x="3835400" y="3092450"/>
            <a:ext cx="1905000" cy="11049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kumimoji="1" lang="zh-TW" altLang="en-US">
              <a:ea typeface="PMingLiU" pitchFamily="18" charset="-120"/>
            </a:endParaRPr>
          </a:p>
        </p:txBody>
      </p:sp>
      <p:pic>
        <p:nvPicPr>
          <p:cNvPr id="135173" name="Picture 5" descr=" ">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19225"/>
            <a:ext cx="9144000" cy="5299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7117479"/>
      </p:ext>
    </p:extLst>
  </p:cSld>
  <p:clrMapOvr>
    <a:masterClrMapping/>
  </p:clrMapOvr>
  <mc:AlternateContent xmlns:mc="http://schemas.openxmlformats.org/markup-compatibility/2006" xmlns:p14="http://schemas.microsoft.com/office/powerpoint/2010/main">
    <mc:Choice Requires="p14">
      <p:transition spd="slow" p14:dur="2000" advTm="44975"/>
    </mc:Choice>
    <mc:Fallback xmlns="">
      <p:transition spd="slow" advTm="44975"/>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sr-Cyrl-CS" sz="4000"/>
              <a:t>Животна очекивања савременог човека</a:t>
            </a:r>
            <a:endParaRPr lang="en-US" sz="4000"/>
          </a:p>
        </p:txBody>
      </p:sp>
      <p:sp>
        <p:nvSpPr>
          <p:cNvPr id="4099" name="Rectangle 3"/>
          <p:cNvSpPr>
            <a:spLocks noGrp="1" noChangeArrowheads="1"/>
          </p:cNvSpPr>
          <p:nvPr>
            <p:ph type="body" sz="half" idx="1"/>
          </p:nvPr>
        </p:nvSpPr>
        <p:spPr>
          <a:xfrm>
            <a:off x="457200" y="1905000"/>
            <a:ext cx="4040188" cy="4114800"/>
          </a:xfrm>
        </p:spPr>
        <p:txBody>
          <a:bodyPr/>
          <a:lstStyle/>
          <a:p>
            <a:r>
              <a:rPr lang="sr-Cyrl-CS" sz="2800"/>
              <a:t>Продужена захваљујући бољем лечењу КВ болести</a:t>
            </a:r>
            <a:endParaRPr lang="sr-Latn-CS" sz="2800"/>
          </a:p>
          <a:p>
            <a:r>
              <a:rPr lang="sr-Cyrl-CS" sz="2800"/>
              <a:t>КВ болести остају светски убица број 1</a:t>
            </a:r>
            <a:r>
              <a:rPr lang="sr-Latn-CS" sz="2800">
                <a:solidFill>
                  <a:srgbClr val="FFFF00"/>
                </a:solidFill>
              </a:rPr>
              <a:t> </a:t>
            </a:r>
            <a:endParaRPr lang="en-US" sz="2800">
              <a:solidFill>
                <a:srgbClr val="FFFF00"/>
              </a:solidFill>
            </a:endParaRPr>
          </a:p>
        </p:txBody>
      </p:sp>
      <p:sp>
        <p:nvSpPr>
          <p:cNvPr id="4100" name="Rectangle 4"/>
          <p:cNvSpPr>
            <a:spLocks noGrp="1" noChangeArrowheads="1"/>
          </p:cNvSpPr>
          <p:nvPr>
            <p:ph sz="half" idx="2"/>
          </p:nvPr>
        </p:nvSpPr>
        <p:spPr>
          <a:xfrm>
            <a:off x="4646613" y="1905000"/>
            <a:ext cx="4040187" cy="4114800"/>
          </a:xfrm>
        </p:spPr>
        <p:txBody>
          <a:bodyPr/>
          <a:lstStyle/>
          <a:p>
            <a:endParaRPr lang="x-none" sz="2800"/>
          </a:p>
        </p:txBody>
      </p:sp>
      <p:pic>
        <p:nvPicPr>
          <p:cNvPr id="4101" name="Picture 5" descr="DSC0057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0563" y="1484313"/>
            <a:ext cx="5219700" cy="568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750452"/>
      </p:ext>
    </p:extLst>
  </p:cSld>
  <p:clrMapOvr>
    <a:masterClrMapping/>
  </p:clrMapOvr>
  <p:transition advTm="51261"/>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sr-Cyrl-CS" sz="4000">
                <a:solidFill>
                  <a:srgbClr val="FF6600"/>
                </a:solidFill>
              </a:rPr>
              <a:t>КАРДИЈАЛНО РЕМОДЕЛОВАЊЕ</a:t>
            </a:r>
          </a:p>
        </p:txBody>
      </p:sp>
      <p:sp>
        <p:nvSpPr>
          <p:cNvPr id="58371" name="Rectangle 3"/>
          <p:cNvSpPr>
            <a:spLocks noGrp="1" noChangeArrowheads="1"/>
          </p:cNvSpPr>
          <p:nvPr>
            <p:ph type="body" idx="1"/>
          </p:nvPr>
        </p:nvSpPr>
        <p:spPr/>
        <p:txBody>
          <a:bodyPr/>
          <a:lstStyle/>
          <a:p>
            <a:endParaRPr lang="sr-Latn-CS" dirty="0"/>
          </a:p>
          <a:p>
            <a:endParaRPr lang="sr-Latn-CS" dirty="0"/>
          </a:p>
          <a:p>
            <a:r>
              <a:rPr lang="sr-Latn-CS" dirty="0"/>
              <a:t>Инфламаторни процес изази</a:t>
            </a:r>
            <a:r>
              <a:rPr lang="en-US" dirty="0"/>
              <a:t>в</a:t>
            </a:r>
            <a:r>
              <a:rPr lang="sr-Latn-CS" dirty="0"/>
              <a:t>а ослоба</a:t>
            </a:r>
            <a:r>
              <a:rPr lang="sr-Cyrl-CS" dirty="0"/>
              <a:t>ђ</a:t>
            </a:r>
            <a:r>
              <a:rPr lang="sr-Latn-CS" dirty="0"/>
              <a:t>ање цитокина, активирање матри</a:t>
            </a:r>
            <a:r>
              <a:rPr lang="sr-Cyrl-CS" dirty="0"/>
              <a:t>кс</a:t>
            </a:r>
            <a:r>
              <a:rPr lang="sr-Latn-CS" dirty="0"/>
              <a:t> металопротеиназа које разлажу интерстицијални колаген и еластин срца. </a:t>
            </a:r>
            <a:endParaRPr lang="en-US" dirty="0"/>
          </a:p>
          <a:p>
            <a:pPr>
              <a:buFontTx/>
              <a:buNone/>
            </a:pPr>
            <a:endParaRPr lang="sr-Latn-CS" dirty="0"/>
          </a:p>
        </p:txBody>
      </p:sp>
    </p:spTree>
    <p:extLst>
      <p:ext uri="{BB962C8B-B14F-4D97-AF65-F5344CB8AC3E}">
        <p14:creationId xmlns:p14="http://schemas.microsoft.com/office/powerpoint/2010/main" val="1995647832"/>
      </p:ext>
    </p:extLst>
  </p:cSld>
  <p:clrMapOvr>
    <a:masterClrMapping/>
  </p:clrMapOvr>
  <mc:AlternateContent xmlns:mc="http://schemas.openxmlformats.org/markup-compatibility/2006" xmlns:p14="http://schemas.microsoft.com/office/powerpoint/2010/main">
    <mc:Choice Requires="p14">
      <p:transition spd="slow" p14:dur="2000" advTm="27877"/>
    </mc:Choice>
    <mc:Fallback xmlns="">
      <p:transition spd="slow" advTm="27877"/>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ormAutofit fontScale="90000"/>
          </a:bodyPr>
          <a:lstStyle/>
          <a:p>
            <a:r>
              <a:rPr lang="sr-Cyrl-CS" sz="4000">
                <a:solidFill>
                  <a:srgbClr val="FF9966"/>
                </a:solidFill>
              </a:rPr>
              <a:t>АКТИВАЦИЈА ИМУНИТЕТА И ПЕРЗИСТЕНЦИЈА ВИРУСА</a:t>
            </a:r>
          </a:p>
        </p:txBody>
      </p:sp>
      <p:sp>
        <p:nvSpPr>
          <p:cNvPr id="55299" name="Rectangle 3"/>
          <p:cNvSpPr>
            <a:spLocks noGrp="1" noChangeArrowheads="1"/>
          </p:cNvSpPr>
          <p:nvPr>
            <p:ph type="body" idx="1"/>
          </p:nvPr>
        </p:nvSpPr>
        <p:spPr/>
        <p:txBody>
          <a:bodyPr/>
          <a:lstStyle/>
          <a:p>
            <a:pPr>
              <a:lnSpc>
                <a:spcPct val="90000"/>
              </a:lnSpc>
            </a:pPr>
            <a:endParaRPr lang="sr-Latn-CS" sz="2800" dirty="0"/>
          </a:p>
          <a:p>
            <a:pPr>
              <a:lnSpc>
                <a:spcPct val="90000"/>
              </a:lnSpc>
            </a:pPr>
            <a:r>
              <a:rPr lang="sr-Cyrl-CS" sz="2800" dirty="0"/>
              <a:t>Вирус може да перзистира у миоцитима више месеци до година</a:t>
            </a:r>
          </a:p>
          <a:p>
            <a:pPr>
              <a:lnSpc>
                <a:spcPct val="90000"/>
              </a:lnSpc>
            </a:pPr>
            <a:endParaRPr lang="sr-Cyrl-CS" sz="2800" dirty="0"/>
          </a:p>
          <a:p>
            <a:pPr>
              <a:lnSpc>
                <a:spcPct val="90000"/>
              </a:lnSpc>
            </a:pPr>
            <a:r>
              <a:rPr lang="sr-Cyrl-CS" sz="2800" dirty="0"/>
              <a:t>Присуство вируса као антигена изазива хроничну имуну активацију - хронични миокардитис</a:t>
            </a:r>
          </a:p>
          <a:p>
            <a:pPr>
              <a:lnSpc>
                <a:spcPct val="90000"/>
              </a:lnSpc>
              <a:buFontTx/>
              <a:buNone/>
            </a:pPr>
            <a:endParaRPr lang="sr-Cyrl-CS" sz="2800" dirty="0">
              <a:solidFill>
                <a:schemeClr val="bg1"/>
              </a:solidFill>
            </a:endParaRPr>
          </a:p>
          <a:p>
            <a:pPr algn="ctr">
              <a:lnSpc>
                <a:spcPct val="90000"/>
              </a:lnSpc>
              <a:buFontTx/>
              <a:buNone/>
            </a:pPr>
            <a:r>
              <a:rPr lang="sr-Cyrl-CS" sz="2800" dirty="0">
                <a:solidFill>
                  <a:schemeClr val="bg1"/>
                </a:solidFill>
              </a:rPr>
              <a:t>	</a:t>
            </a:r>
            <a:r>
              <a:rPr lang="sr-Cyrl-CS" sz="2800" i="1" dirty="0">
                <a:solidFill>
                  <a:srgbClr val="FF9966"/>
                </a:solidFill>
              </a:rPr>
              <a:t>директно је везан за настанак дилатантне кардиомиопатије</a:t>
            </a:r>
          </a:p>
        </p:txBody>
      </p:sp>
    </p:spTree>
    <p:extLst>
      <p:ext uri="{BB962C8B-B14F-4D97-AF65-F5344CB8AC3E}">
        <p14:creationId xmlns:p14="http://schemas.microsoft.com/office/powerpoint/2010/main" val="3096472710"/>
      </p:ext>
    </p:extLst>
  </p:cSld>
  <p:clrMapOvr>
    <a:masterClrMapping/>
  </p:clrMapOvr>
  <p:transition advTm="1607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ChangeArrowheads="1"/>
          </p:cNvSpPr>
          <p:nvPr/>
        </p:nvSpPr>
        <p:spPr bwMode="auto">
          <a:xfrm rot="16177804" flipH="1">
            <a:off x="5091906" y="704057"/>
            <a:ext cx="320675" cy="360362"/>
          </a:xfrm>
          <a:prstGeom prst="rightArrow">
            <a:avLst>
              <a:gd name="adj1" fmla="val 50000"/>
              <a:gd name="adj2" fmla="val 50019"/>
            </a:avLst>
          </a:prstGeom>
          <a:solidFill>
            <a:srgbClr val="FFFFFF"/>
          </a:solidFill>
          <a:ln w="12700">
            <a:solidFill>
              <a:schemeClr val="bg1"/>
            </a:solidFill>
            <a:miter lim="800000"/>
            <a:headEnd/>
            <a:tailEnd/>
          </a:ln>
          <a:effectLst/>
          <a:extLst>
            <a:ext uri="{AF507438-7753-43E0-B8FC-AC1667EBCBE1}">
              <a14:hiddenEffects xmlns:a14="http://schemas.microsoft.com/office/drawing/2010/main">
                <a:effectLst>
                  <a:outerShdw dist="148106" dir="1857825" algn="ctr" rotWithShape="0">
                    <a:schemeClr val="bg2"/>
                  </a:outerShdw>
                </a:effectLst>
              </a14:hiddenEffects>
            </a:ext>
          </a:extLst>
        </p:spPr>
        <p:txBody>
          <a:bodyPr wrap="none" anchor="ctr"/>
          <a:lstStyle/>
          <a:p>
            <a:endParaRPr lang="x-none"/>
          </a:p>
        </p:txBody>
      </p:sp>
      <p:sp>
        <p:nvSpPr>
          <p:cNvPr id="32771" name="AutoShape 3"/>
          <p:cNvSpPr>
            <a:spLocks noChangeArrowheads="1"/>
          </p:cNvSpPr>
          <p:nvPr/>
        </p:nvSpPr>
        <p:spPr bwMode="auto">
          <a:xfrm rot="16200000" flipH="1">
            <a:off x="6865144" y="4383882"/>
            <a:ext cx="1085850" cy="1230312"/>
          </a:xfrm>
          <a:prstGeom prst="rightArrow">
            <a:avLst>
              <a:gd name="adj1" fmla="val 50000"/>
              <a:gd name="adj2" fmla="val 50019"/>
            </a:avLst>
          </a:prstGeom>
          <a:solidFill>
            <a:srgbClr val="FF0000"/>
          </a:solidFill>
          <a:ln w="12700">
            <a:solidFill>
              <a:srgbClr val="C0C0C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x-none"/>
          </a:p>
        </p:txBody>
      </p:sp>
      <p:sp>
        <p:nvSpPr>
          <p:cNvPr id="32772" name="AutoShape 4"/>
          <p:cNvSpPr>
            <a:spLocks noChangeArrowheads="1"/>
          </p:cNvSpPr>
          <p:nvPr/>
        </p:nvSpPr>
        <p:spPr bwMode="auto">
          <a:xfrm rot="16200000" flipH="1">
            <a:off x="1996282" y="4448968"/>
            <a:ext cx="1085850" cy="1230313"/>
          </a:xfrm>
          <a:prstGeom prst="rightArrow">
            <a:avLst>
              <a:gd name="adj1" fmla="val 50000"/>
              <a:gd name="adj2" fmla="val 50019"/>
            </a:avLst>
          </a:prstGeom>
          <a:solidFill>
            <a:srgbClr val="339966"/>
          </a:solidFill>
          <a:ln w="12700">
            <a:solidFill>
              <a:srgbClr val="C0C0C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x-none"/>
          </a:p>
        </p:txBody>
      </p:sp>
      <p:sp>
        <p:nvSpPr>
          <p:cNvPr id="32773" name="AutoShape 5"/>
          <p:cNvSpPr>
            <a:spLocks noChangeArrowheads="1"/>
          </p:cNvSpPr>
          <p:nvPr/>
        </p:nvSpPr>
        <p:spPr bwMode="auto">
          <a:xfrm rot="12900000" flipH="1">
            <a:off x="4699000" y="5022850"/>
            <a:ext cx="1839913" cy="161925"/>
          </a:xfrm>
          <a:prstGeom prst="rightArrow">
            <a:avLst>
              <a:gd name="adj1" fmla="val 50000"/>
              <a:gd name="adj2" fmla="val 582288"/>
            </a:avLst>
          </a:prstGeom>
          <a:solidFill>
            <a:srgbClr val="339966"/>
          </a:solidFill>
          <a:ln w="12700">
            <a:solidFill>
              <a:srgbClr val="C0C0C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x-none"/>
          </a:p>
        </p:txBody>
      </p:sp>
      <p:sp>
        <p:nvSpPr>
          <p:cNvPr id="32774" name="AutoShape 6"/>
          <p:cNvSpPr>
            <a:spLocks noChangeArrowheads="1"/>
          </p:cNvSpPr>
          <p:nvPr/>
        </p:nvSpPr>
        <p:spPr bwMode="auto">
          <a:xfrm rot="17579945" flipH="1">
            <a:off x="5262562" y="4868863"/>
            <a:ext cx="1611313" cy="268288"/>
          </a:xfrm>
          <a:prstGeom prst="rightArrow">
            <a:avLst>
              <a:gd name="adj1" fmla="val 50000"/>
              <a:gd name="adj2" fmla="val 307775"/>
            </a:avLst>
          </a:prstGeom>
          <a:solidFill>
            <a:srgbClr val="FF0000"/>
          </a:solidFill>
          <a:ln w="12700">
            <a:solidFill>
              <a:srgbClr val="C0C0C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x-none"/>
          </a:p>
        </p:txBody>
      </p:sp>
      <p:sp>
        <p:nvSpPr>
          <p:cNvPr id="32775" name="AutoShape 7"/>
          <p:cNvSpPr>
            <a:spLocks noChangeArrowheads="1"/>
          </p:cNvSpPr>
          <p:nvPr/>
        </p:nvSpPr>
        <p:spPr bwMode="auto">
          <a:xfrm rot="13800000" flipH="1">
            <a:off x="4083050" y="4797425"/>
            <a:ext cx="1174750" cy="939800"/>
          </a:xfrm>
          <a:prstGeom prst="rightArrow">
            <a:avLst>
              <a:gd name="adj1" fmla="val 50000"/>
              <a:gd name="adj2" fmla="val 64057"/>
            </a:avLst>
          </a:prstGeom>
          <a:solidFill>
            <a:srgbClr val="339966"/>
          </a:solidFill>
          <a:ln w="12700">
            <a:solidFill>
              <a:srgbClr val="C0C0C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x-none"/>
          </a:p>
        </p:txBody>
      </p:sp>
      <p:sp>
        <p:nvSpPr>
          <p:cNvPr id="579592" name="Rectangle 8"/>
          <p:cNvSpPr>
            <a:spLocks noChangeArrowheads="1"/>
          </p:cNvSpPr>
          <p:nvPr/>
        </p:nvSpPr>
        <p:spPr bwMode="auto">
          <a:xfrm>
            <a:off x="1446213" y="3670300"/>
            <a:ext cx="3228975" cy="612775"/>
          </a:xfrm>
          <a:prstGeom prst="rect">
            <a:avLst/>
          </a:prstGeom>
          <a:solidFill>
            <a:srgbClr val="339966"/>
          </a:solidFill>
          <a:ln w="12700">
            <a:solidFill>
              <a:srgbClr val="C0C0C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0487" tIns="44450" rIns="90487" bIns="44450" anchor="ctr"/>
          <a:lstStyle/>
          <a:p>
            <a:pPr eaLnBrk="0" hangingPunct="0">
              <a:defRPr/>
            </a:pPr>
            <a:r>
              <a:rPr lang="en-US" sz="3200" b="1">
                <a:solidFill>
                  <a:srgbClr val="FFFFFF"/>
                </a:solidFill>
                <a:effectLst>
                  <a:outerShdw blurRad="38100" dist="38100" dir="2700000" algn="tl">
                    <a:srgbClr val="000000"/>
                  </a:outerShdw>
                </a:effectLst>
              </a:rPr>
              <a:t> Bez ST Elevacije</a:t>
            </a:r>
          </a:p>
        </p:txBody>
      </p:sp>
      <p:sp>
        <p:nvSpPr>
          <p:cNvPr id="579593" name="Rectangle 9"/>
          <p:cNvSpPr>
            <a:spLocks noChangeArrowheads="1"/>
          </p:cNvSpPr>
          <p:nvPr/>
        </p:nvSpPr>
        <p:spPr bwMode="auto">
          <a:xfrm>
            <a:off x="6261100" y="3670300"/>
            <a:ext cx="2651125" cy="612775"/>
          </a:xfrm>
          <a:prstGeom prst="rect">
            <a:avLst/>
          </a:prstGeom>
          <a:solidFill>
            <a:srgbClr val="FF0000"/>
          </a:solidFill>
          <a:ln w="12700">
            <a:solidFill>
              <a:srgbClr val="C0C0C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0487" tIns="44450" rIns="90487" bIns="44450" anchor="ctr"/>
          <a:lstStyle/>
          <a:p>
            <a:pPr eaLnBrk="0" hangingPunct="0">
              <a:defRPr/>
            </a:pPr>
            <a:r>
              <a:rPr lang="en-US" sz="3200" b="1">
                <a:solidFill>
                  <a:srgbClr val="FFFFFF"/>
                </a:solidFill>
                <a:effectLst>
                  <a:outerShdw blurRad="38100" dist="38100" dir="2700000" algn="tl">
                    <a:srgbClr val="000000"/>
                  </a:outerShdw>
                </a:effectLst>
              </a:rPr>
              <a:t>ST Elevacija</a:t>
            </a:r>
          </a:p>
        </p:txBody>
      </p:sp>
      <p:sp>
        <p:nvSpPr>
          <p:cNvPr id="32778" name="AutoShape 10"/>
          <p:cNvSpPr>
            <a:spLocks noChangeArrowheads="1"/>
          </p:cNvSpPr>
          <p:nvPr/>
        </p:nvSpPr>
        <p:spPr bwMode="auto">
          <a:xfrm rot="7860000">
            <a:off x="3761581" y="1720057"/>
            <a:ext cx="1084263" cy="349250"/>
          </a:xfrm>
          <a:prstGeom prst="rightArrow">
            <a:avLst>
              <a:gd name="adj1" fmla="val 50000"/>
              <a:gd name="adj2" fmla="val 155285"/>
            </a:avLst>
          </a:prstGeom>
          <a:solidFill>
            <a:srgbClr val="FFFFFF"/>
          </a:solidFill>
          <a:ln w="12700">
            <a:solidFill>
              <a:schemeClr val="bg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x-none"/>
          </a:p>
        </p:txBody>
      </p:sp>
      <p:sp>
        <p:nvSpPr>
          <p:cNvPr id="32779" name="AutoShape 11"/>
          <p:cNvSpPr>
            <a:spLocks noChangeArrowheads="1"/>
          </p:cNvSpPr>
          <p:nvPr/>
        </p:nvSpPr>
        <p:spPr bwMode="auto">
          <a:xfrm rot="13740000" flipH="1">
            <a:off x="5721350" y="1720850"/>
            <a:ext cx="1084263" cy="347663"/>
          </a:xfrm>
          <a:prstGeom prst="rightArrow">
            <a:avLst>
              <a:gd name="adj1" fmla="val 50000"/>
              <a:gd name="adj2" fmla="val 155994"/>
            </a:avLst>
          </a:prstGeom>
          <a:solidFill>
            <a:srgbClr val="FFFFFF"/>
          </a:solidFill>
          <a:ln w="12700">
            <a:solidFill>
              <a:schemeClr val="bg1"/>
            </a:solidFill>
            <a:miter lim="800000"/>
            <a:headEnd/>
            <a:tailEnd/>
          </a:ln>
          <a:effectLst/>
          <a:extLst>
            <a:ext uri="{AF507438-7753-43E0-B8FC-AC1667EBCBE1}">
              <a14:hiddenEffects xmlns:a14="http://schemas.microsoft.com/office/drawing/2010/main">
                <a:effectLst>
                  <a:outerShdw dist="148106" dir="1857825" algn="ctr" rotWithShape="0">
                    <a:schemeClr val="bg2"/>
                  </a:outerShdw>
                </a:effectLst>
              </a14:hiddenEffects>
            </a:ext>
          </a:extLst>
        </p:spPr>
        <p:txBody>
          <a:bodyPr wrap="none" anchor="ctr"/>
          <a:lstStyle/>
          <a:p>
            <a:endParaRPr lang="x-none"/>
          </a:p>
        </p:txBody>
      </p:sp>
      <p:sp>
        <p:nvSpPr>
          <p:cNvPr id="579596" name="Rectangle 12"/>
          <p:cNvSpPr>
            <a:spLocks noChangeArrowheads="1"/>
          </p:cNvSpPr>
          <p:nvPr/>
        </p:nvSpPr>
        <p:spPr bwMode="auto">
          <a:xfrm>
            <a:off x="2543175" y="1052513"/>
            <a:ext cx="5384800" cy="561975"/>
          </a:xfrm>
          <a:prstGeom prst="rect">
            <a:avLst/>
          </a:prstGeom>
          <a:solidFill>
            <a:srgbClr val="BC3700"/>
          </a:solidFill>
          <a:ln w="12700">
            <a:solidFill>
              <a:srgbClr val="C0C0C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0487" tIns="44450" rIns="90487" bIns="44450" anchor="ctr"/>
          <a:lstStyle/>
          <a:p>
            <a:pPr eaLnBrk="0" hangingPunct="0">
              <a:defRPr/>
            </a:pPr>
            <a:r>
              <a:rPr lang="en-US" sz="3200" b="1">
                <a:solidFill>
                  <a:srgbClr val="FFFFFF"/>
                </a:solidFill>
                <a:effectLst>
                  <a:outerShdw blurRad="38100" dist="38100" dir="2700000" algn="tl">
                    <a:srgbClr val="000000"/>
                  </a:outerShdw>
                </a:effectLst>
              </a:rPr>
              <a:t>Akutni koronarni sindrom</a:t>
            </a:r>
          </a:p>
        </p:txBody>
      </p:sp>
      <p:sp>
        <p:nvSpPr>
          <p:cNvPr id="579597" name="Rectangle 13"/>
          <p:cNvSpPr>
            <a:spLocks noChangeArrowheads="1"/>
          </p:cNvSpPr>
          <p:nvPr/>
        </p:nvSpPr>
        <p:spPr bwMode="auto">
          <a:xfrm>
            <a:off x="1317625" y="6207125"/>
            <a:ext cx="3217863" cy="4540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2400" b="1">
                <a:solidFill>
                  <a:srgbClr val="FFFFFF"/>
                </a:solidFill>
                <a:effectLst>
                  <a:outerShdw blurRad="38100" dist="38100" dir="2700000" algn="tl">
                    <a:srgbClr val="000000"/>
                  </a:outerShdw>
                </a:effectLst>
              </a:rPr>
              <a:t>Nestabilna angina</a:t>
            </a:r>
          </a:p>
        </p:txBody>
      </p:sp>
      <p:sp>
        <p:nvSpPr>
          <p:cNvPr id="579598" name="Rectangle 14"/>
          <p:cNvSpPr>
            <a:spLocks noChangeArrowheads="1"/>
          </p:cNvSpPr>
          <p:nvPr/>
        </p:nvSpPr>
        <p:spPr bwMode="auto">
          <a:xfrm>
            <a:off x="4510088" y="6207125"/>
            <a:ext cx="1555750" cy="4540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2400" b="1">
                <a:solidFill>
                  <a:srgbClr val="FFFFFF"/>
                </a:solidFill>
                <a:effectLst>
                  <a:outerShdw blurRad="38100" dist="38100" dir="2700000" algn="tl">
                    <a:srgbClr val="000000"/>
                  </a:outerShdw>
                </a:effectLst>
              </a:rPr>
              <a:t>NQMI</a:t>
            </a:r>
          </a:p>
        </p:txBody>
      </p:sp>
      <p:sp>
        <p:nvSpPr>
          <p:cNvPr id="579599" name="Rectangle 15"/>
          <p:cNvSpPr>
            <a:spLocks noChangeArrowheads="1"/>
          </p:cNvSpPr>
          <p:nvPr/>
        </p:nvSpPr>
        <p:spPr bwMode="auto">
          <a:xfrm>
            <a:off x="7253288" y="6223000"/>
            <a:ext cx="1468437" cy="4540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2400" b="1">
                <a:solidFill>
                  <a:srgbClr val="FFFFFF"/>
                </a:solidFill>
                <a:effectLst>
                  <a:outerShdw blurRad="38100" dist="38100" dir="2700000" algn="tl">
                    <a:srgbClr val="000000"/>
                  </a:outerShdw>
                </a:effectLst>
              </a:rPr>
              <a:t>QMI</a:t>
            </a:r>
          </a:p>
        </p:txBody>
      </p:sp>
      <p:sp>
        <p:nvSpPr>
          <p:cNvPr id="579600" name="Rectangle 16"/>
          <p:cNvSpPr>
            <a:spLocks noChangeArrowheads="1"/>
          </p:cNvSpPr>
          <p:nvPr/>
        </p:nvSpPr>
        <p:spPr bwMode="auto">
          <a:xfrm>
            <a:off x="3143250" y="4235450"/>
            <a:ext cx="2163763" cy="576263"/>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3200" b="1">
                <a:solidFill>
                  <a:srgbClr val="FFFFFF"/>
                </a:solidFill>
                <a:effectLst>
                  <a:outerShdw blurRad="38100" dist="38100" dir="2700000" algn="tl">
                    <a:srgbClr val="000000"/>
                  </a:outerShdw>
                </a:effectLst>
              </a:rPr>
              <a:t>NSTEMI</a:t>
            </a:r>
            <a:endParaRPr lang="en-US" sz="3600" b="1">
              <a:solidFill>
                <a:srgbClr val="FFFFFF"/>
              </a:solidFill>
              <a:effectLst>
                <a:outerShdw blurRad="38100" dist="38100" dir="2700000" algn="tl">
                  <a:srgbClr val="000000"/>
                </a:outerShdw>
              </a:effectLst>
            </a:endParaRPr>
          </a:p>
        </p:txBody>
      </p:sp>
      <p:sp>
        <p:nvSpPr>
          <p:cNvPr id="579601" name="Rectangle 17"/>
          <p:cNvSpPr>
            <a:spLocks noChangeArrowheads="1"/>
          </p:cNvSpPr>
          <p:nvPr/>
        </p:nvSpPr>
        <p:spPr bwMode="auto">
          <a:xfrm>
            <a:off x="4318000" y="5780088"/>
            <a:ext cx="4357688" cy="4540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eaLnBrk="0" hangingPunct="0">
              <a:spcBef>
                <a:spcPct val="50000"/>
              </a:spcBef>
              <a:defRPr/>
            </a:pPr>
            <a:r>
              <a:rPr lang="en-US" sz="2400" b="1" i="1">
                <a:solidFill>
                  <a:srgbClr val="FFFFFF"/>
                </a:solidFill>
                <a:effectLst>
                  <a:outerShdw blurRad="38100" dist="38100" dir="2700000" algn="tl">
                    <a:srgbClr val="000000"/>
                  </a:outerShdw>
                </a:effectLst>
              </a:rPr>
              <a:t>Infarkt miokarda</a:t>
            </a:r>
            <a:endParaRPr lang="en-US" sz="2400" b="1">
              <a:solidFill>
                <a:srgbClr val="FFFFFF"/>
              </a:solidFill>
              <a:effectLst>
                <a:outerShdw blurRad="38100" dist="38100" dir="2700000" algn="tl">
                  <a:srgbClr val="000000"/>
                </a:outerShdw>
              </a:effectLst>
            </a:endParaRPr>
          </a:p>
        </p:txBody>
      </p:sp>
      <p:pic>
        <p:nvPicPr>
          <p:cNvPr id="32786"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288" y="1931988"/>
            <a:ext cx="1990725" cy="1501775"/>
          </a:xfrm>
          <a:prstGeom prst="rect">
            <a:avLst/>
          </a:prstGeom>
          <a:noFill/>
          <a:ln w="9525">
            <a:solidFill>
              <a:srgbClr val="C0C0C0"/>
            </a:solidFill>
            <a:miter lim="800000"/>
            <a:headEnd/>
            <a:tailEnd/>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Lst>
        </p:spPr>
      </p:pic>
      <p:pic>
        <p:nvPicPr>
          <p:cNvPr id="32787" name="Picture 19"/>
          <p:cNvPicPr>
            <a:picLocks noChangeAspect="1" noChangeArrowheads="1"/>
          </p:cNvPicPr>
          <p:nvPr/>
        </p:nvPicPr>
        <p:blipFill>
          <a:blip r:embed="rId4">
            <a:extLst>
              <a:ext uri="{28A0092B-C50C-407E-A947-70E740481C1C}">
                <a14:useLocalDpi xmlns:a14="http://schemas.microsoft.com/office/drawing/2010/main" val="0"/>
              </a:ext>
            </a:extLst>
          </a:blip>
          <a:srcRect t="4332" b="14627"/>
          <a:stretch>
            <a:fillRect/>
          </a:stretch>
        </p:blipFill>
        <p:spPr bwMode="auto">
          <a:xfrm>
            <a:off x="6692900" y="1776413"/>
            <a:ext cx="1535113" cy="1811337"/>
          </a:xfrm>
          <a:prstGeom prst="rect">
            <a:avLst/>
          </a:prstGeom>
          <a:noFill/>
          <a:ln w="9525">
            <a:solidFill>
              <a:srgbClr val="C0C0C0"/>
            </a:solidFill>
            <a:miter lim="800000"/>
            <a:headEnd/>
            <a:tailEnd/>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Lst>
        </p:spPr>
      </p:pic>
      <p:sp>
        <p:nvSpPr>
          <p:cNvPr id="579604" name="Rectangle 20"/>
          <p:cNvSpPr>
            <a:spLocks noChangeArrowheads="1"/>
          </p:cNvSpPr>
          <p:nvPr/>
        </p:nvSpPr>
        <p:spPr bwMode="auto">
          <a:xfrm>
            <a:off x="3849688" y="2559050"/>
            <a:ext cx="2803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hangingPunct="0">
              <a:defRPr/>
            </a:pPr>
            <a:r>
              <a:rPr lang="en-US" sz="1400">
                <a:solidFill>
                  <a:srgbClr val="FFFFCC"/>
                </a:solidFill>
                <a:effectLst>
                  <a:outerShdw blurRad="38100" dist="38100" dir="2700000" algn="tl">
                    <a:srgbClr val="000000"/>
                  </a:outerShdw>
                </a:effectLst>
              </a:rPr>
              <a:t>Davies MJ </a:t>
            </a:r>
            <a:br>
              <a:rPr lang="en-US" sz="1400">
                <a:solidFill>
                  <a:srgbClr val="FFFFCC"/>
                </a:solidFill>
                <a:effectLst>
                  <a:outerShdw blurRad="38100" dist="38100" dir="2700000" algn="tl">
                    <a:srgbClr val="000000"/>
                  </a:outerShdw>
                </a:effectLst>
              </a:rPr>
            </a:br>
            <a:r>
              <a:rPr lang="en-US" sz="1400">
                <a:solidFill>
                  <a:srgbClr val="FFFFCC"/>
                </a:solidFill>
                <a:effectLst>
                  <a:outerShdw blurRad="38100" dist="38100" dir="2700000" algn="tl">
                    <a:srgbClr val="000000"/>
                  </a:outerShdw>
                </a:effectLst>
              </a:rPr>
              <a:t>Heart 83:361, 2000</a:t>
            </a:r>
            <a:endParaRPr lang="en-US" sz="1400">
              <a:effectLst>
                <a:outerShdw blurRad="38100" dist="38100" dir="2700000" algn="tl">
                  <a:srgbClr val="000000"/>
                </a:outerShdw>
              </a:effectLst>
              <a:latin typeface="Times" charset="0"/>
            </a:endParaRPr>
          </a:p>
        </p:txBody>
      </p:sp>
      <p:sp>
        <p:nvSpPr>
          <p:cNvPr id="579605" name="Rectangle 21"/>
          <p:cNvSpPr>
            <a:spLocks noChangeArrowheads="1"/>
          </p:cNvSpPr>
          <p:nvPr/>
        </p:nvSpPr>
        <p:spPr bwMode="auto">
          <a:xfrm>
            <a:off x="2541588" y="254000"/>
            <a:ext cx="5384800" cy="561975"/>
          </a:xfrm>
          <a:prstGeom prst="rect">
            <a:avLst/>
          </a:prstGeom>
          <a:solidFill>
            <a:srgbClr val="C0C0C0"/>
          </a:solidFill>
          <a:ln w="12700">
            <a:solidFill>
              <a:schemeClr val="bg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0487" tIns="44450" rIns="90487" bIns="44450" anchor="ctr"/>
          <a:lstStyle/>
          <a:p>
            <a:pPr eaLnBrk="0" hangingPunct="0">
              <a:defRPr/>
            </a:pPr>
            <a:r>
              <a:rPr lang="en-US" sz="3200" b="1">
                <a:effectLst>
                  <a:outerShdw blurRad="38100" dist="38100" dir="2700000" algn="tl">
                    <a:srgbClr val="000000"/>
                  </a:outerShdw>
                </a:effectLst>
              </a:rPr>
              <a:t>Bol u grudima</a:t>
            </a:r>
            <a:endParaRPr lang="en-US" sz="3200" b="1">
              <a:solidFill>
                <a:srgbClr val="FFFFFF"/>
              </a:solidFill>
              <a:effectLst>
                <a:outerShdw blurRad="38100" dist="38100" dir="2700000" algn="tl">
                  <a:srgbClr val="000000"/>
                </a:outerShdw>
              </a:effectLst>
            </a:endParaRPr>
          </a:p>
        </p:txBody>
      </p:sp>
      <p:sp>
        <p:nvSpPr>
          <p:cNvPr id="579606" name="Rectangle 22"/>
          <p:cNvSpPr>
            <a:spLocks noChangeArrowheads="1"/>
          </p:cNvSpPr>
          <p:nvPr/>
        </p:nvSpPr>
        <p:spPr bwMode="auto">
          <a:xfrm>
            <a:off x="0" y="327025"/>
            <a:ext cx="3217863" cy="4540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2400" b="1" i="1">
                <a:solidFill>
                  <a:srgbClr val="FFFF00"/>
                </a:solidFill>
                <a:effectLst>
                  <a:outerShdw blurRad="38100" dist="38100" dir="2700000" algn="tl">
                    <a:srgbClr val="000000"/>
                  </a:outerShdw>
                </a:effectLst>
              </a:rPr>
              <a:t>Prezentacija</a:t>
            </a:r>
            <a:endParaRPr lang="en-US" sz="2400" b="1">
              <a:solidFill>
                <a:srgbClr val="FFFFFF"/>
              </a:solidFill>
              <a:effectLst>
                <a:outerShdw blurRad="38100" dist="38100" dir="2700000" algn="tl">
                  <a:srgbClr val="000000"/>
                </a:outerShdw>
              </a:effectLst>
            </a:endParaRPr>
          </a:p>
        </p:txBody>
      </p:sp>
      <p:sp>
        <p:nvSpPr>
          <p:cNvPr id="579607" name="Rectangle 23"/>
          <p:cNvSpPr>
            <a:spLocks noChangeArrowheads="1"/>
          </p:cNvSpPr>
          <p:nvPr/>
        </p:nvSpPr>
        <p:spPr bwMode="auto">
          <a:xfrm>
            <a:off x="0" y="1123950"/>
            <a:ext cx="3217863" cy="4540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2400" b="1" i="1">
                <a:solidFill>
                  <a:srgbClr val="FFFF00"/>
                </a:solidFill>
                <a:effectLst>
                  <a:outerShdw blurRad="38100" dist="38100" dir="2700000" algn="tl">
                    <a:srgbClr val="000000"/>
                  </a:outerShdw>
                </a:effectLst>
              </a:rPr>
              <a:t>Radna Dg</a:t>
            </a:r>
            <a:endParaRPr lang="en-US" sz="2400" b="1">
              <a:solidFill>
                <a:srgbClr val="FFFFFF"/>
              </a:solidFill>
              <a:effectLst>
                <a:outerShdw blurRad="38100" dist="38100" dir="2700000" algn="tl">
                  <a:srgbClr val="000000"/>
                </a:outerShdw>
              </a:effectLst>
            </a:endParaRPr>
          </a:p>
        </p:txBody>
      </p:sp>
      <p:sp>
        <p:nvSpPr>
          <p:cNvPr id="579608" name="Rectangle 24"/>
          <p:cNvSpPr>
            <a:spLocks noChangeArrowheads="1"/>
          </p:cNvSpPr>
          <p:nvPr/>
        </p:nvSpPr>
        <p:spPr bwMode="auto">
          <a:xfrm>
            <a:off x="203200" y="3714750"/>
            <a:ext cx="1000125" cy="4540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2400" b="1" i="1">
                <a:solidFill>
                  <a:srgbClr val="FFFF00"/>
                </a:solidFill>
                <a:effectLst>
                  <a:outerShdw blurRad="38100" dist="38100" dir="2700000" algn="tl">
                    <a:srgbClr val="000000"/>
                  </a:outerShdw>
                </a:effectLst>
              </a:rPr>
              <a:t>EKG</a:t>
            </a:r>
            <a:endParaRPr lang="en-US" sz="2400" b="1">
              <a:solidFill>
                <a:srgbClr val="FFFFFF"/>
              </a:solidFill>
              <a:effectLst>
                <a:outerShdw blurRad="38100" dist="38100" dir="2700000" algn="tl">
                  <a:srgbClr val="000000"/>
                </a:outerShdw>
              </a:effectLst>
            </a:endParaRPr>
          </a:p>
        </p:txBody>
      </p:sp>
      <p:sp>
        <p:nvSpPr>
          <p:cNvPr id="579609" name="Rectangle 25"/>
          <p:cNvSpPr>
            <a:spLocks noChangeArrowheads="1"/>
          </p:cNvSpPr>
          <p:nvPr/>
        </p:nvSpPr>
        <p:spPr bwMode="auto">
          <a:xfrm>
            <a:off x="0" y="5235575"/>
            <a:ext cx="1797050" cy="819150"/>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2400" b="1" i="1">
                <a:solidFill>
                  <a:srgbClr val="FFFF00"/>
                </a:solidFill>
                <a:effectLst>
                  <a:outerShdw blurRad="38100" dist="38100" dir="2700000" algn="tl">
                    <a:srgbClr val="000000"/>
                  </a:outerShdw>
                </a:effectLst>
              </a:rPr>
              <a:t>Biohem. Markeri</a:t>
            </a:r>
            <a:endParaRPr lang="en-US" sz="2400" b="1">
              <a:solidFill>
                <a:srgbClr val="FFFFFF"/>
              </a:solidFill>
              <a:effectLst>
                <a:outerShdw blurRad="38100" dist="38100" dir="2700000" algn="tl">
                  <a:srgbClr val="000000"/>
                </a:outerShdw>
              </a:effectLst>
            </a:endParaRPr>
          </a:p>
        </p:txBody>
      </p:sp>
      <p:sp>
        <p:nvSpPr>
          <p:cNvPr id="579610" name="Rectangle 26"/>
          <p:cNvSpPr>
            <a:spLocks noChangeArrowheads="1"/>
          </p:cNvSpPr>
          <p:nvPr/>
        </p:nvSpPr>
        <p:spPr bwMode="auto">
          <a:xfrm>
            <a:off x="0" y="6229350"/>
            <a:ext cx="1797050" cy="4540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2400" b="1" i="1">
                <a:solidFill>
                  <a:srgbClr val="FFFF00"/>
                </a:solidFill>
                <a:effectLst>
                  <a:outerShdw blurRad="38100" dist="38100" dir="2700000" algn="tl">
                    <a:srgbClr val="000000"/>
                  </a:outerShdw>
                </a:effectLst>
              </a:rPr>
              <a:t>Def. Dg</a:t>
            </a:r>
            <a:endParaRPr lang="en-US" sz="2400" b="1">
              <a:solidFill>
                <a:srgbClr val="FFFFFF"/>
              </a:solidFill>
              <a:effectLst>
                <a:outerShdw blurRad="38100" dist="38100" dir="2700000" algn="tl">
                  <a:srgbClr val="000000"/>
                </a:outerShdw>
              </a:effectLst>
            </a:endParaRPr>
          </a:p>
        </p:txBody>
      </p:sp>
      <p:sp>
        <p:nvSpPr>
          <p:cNvPr id="32795" name="Line 27"/>
          <p:cNvSpPr>
            <a:spLocks noChangeShapeType="1"/>
          </p:cNvSpPr>
          <p:nvPr/>
        </p:nvSpPr>
        <p:spPr bwMode="auto">
          <a:xfrm>
            <a:off x="646113" y="711200"/>
            <a:ext cx="1587" cy="388938"/>
          </a:xfrm>
          <a:prstGeom prst="line">
            <a:avLst/>
          </a:prstGeom>
          <a:noFill/>
          <a:ln w="254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32796" name="Line 28"/>
          <p:cNvSpPr>
            <a:spLocks noChangeShapeType="1"/>
          </p:cNvSpPr>
          <p:nvPr/>
        </p:nvSpPr>
        <p:spPr bwMode="auto">
          <a:xfrm>
            <a:off x="638175" y="1506538"/>
            <a:ext cx="19050" cy="2201862"/>
          </a:xfrm>
          <a:prstGeom prst="line">
            <a:avLst/>
          </a:prstGeom>
          <a:noFill/>
          <a:ln w="254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32797" name="Line 29"/>
          <p:cNvSpPr>
            <a:spLocks noChangeShapeType="1"/>
          </p:cNvSpPr>
          <p:nvPr/>
        </p:nvSpPr>
        <p:spPr bwMode="auto">
          <a:xfrm>
            <a:off x="646113" y="5969000"/>
            <a:ext cx="1587" cy="338138"/>
          </a:xfrm>
          <a:prstGeom prst="line">
            <a:avLst/>
          </a:prstGeom>
          <a:noFill/>
          <a:ln w="254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32798" name="Line 30"/>
          <p:cNvSpPr>
            <a:spLocks noChangeShapeType="1"/>
          </p:cNvSpPr>
          <p:nvPr/>
        </p:nvSpPr>
        <p:spPr bwMode="auto">
          <a:xfrm>
            <a:off x="644525" y="4102100"/>
            <a:ext cx="4763" cy="1138238"/>
          </a:xfrm>
          <a:prstGeom prst="line">
            <a:avLst/>
          </a:prstGeom>
          <a:noFill/>
          <a:ln w="254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579615" name="Rectangle 31"/>
          <p:cNvSpPr>
            <a:spLocks noChangeArrowheads="1"/>
          </p:cNvSpPr>
          <p:nvPr/>
        </p:nvSpPr>
        <p:spPr bwMode="auto">
          <a:xfrm>
            <a:off x="0" y="0"/>
            <a:ext cx="3217863" cy="3016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7" tIns="44450" rIns="90487" bIns="44450">
            <a:spAutoFit/>
          </a:bodyPr>
          <a:lstStyle/>
          <a:p>
            <a:pPr algn="l" eaLnBrk="0" hangingPunct="0">
              <a:spcBef>
                <a:spcPct val="50000"/>
              </a:spcBef>
              <a:defRPr/>
            </a:pPr>
            <a:r>
              <a:rPr lang="en-US" sz="1400" b="1">
                <a:effectLst>
                  <a:outerShdw blurRad="38100" dist="38100" dir="2700000" algn="tl">
                    <a:srgbClr val="000000"/>
                  </a:outerShdw>
                </a:effectLst>
              </a:rPr>
              <a:t>Hamm Lancet 358:1533,2001</a:t>
            </a:r>
            <a:endParaRPr lang="en-US" sz="1600" b="1">
              <a:effectLst>
                <a:outerShdw blurRad="38100" dist="38100" dir="2700000" algn="tl">
                  <a:srgbClr val="000000"/>
                </a:outerShdw>
              </a:effectLst>
            </a:endParaRPr>
          </a:p>
        </p:txBody>
      </p:sp>
    </p:spTree>
    <p:extLst>
      <p:ext uri="{BB962C8B-B14F-4D97-AF65-F5344CB8AC3E}">
        <p14:creationId xmlns:p14="http://schemas.microsoft.com/office/powerpoint/2010/main" val="4274752386"/>
      </p:ext>
    </p:extLst>
  </p:cSld>
  <p:clrMapOvr>
    <a:masterClrMapping/>
  </p:clrMapOvr>
  <p:transition advTm="42449"/>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endParaRPr lang="en-US"/>
          </a:p>
        </p:txBody>
      </p:sp>
      <p:sp>
        <p:nvSpPr>
          <p:cNvPr id="33795" name="Rectangle 3"/>
          <p:cNvSpPr>
            <a:spLocks noGrp="1" noChangeArrowheads="1"/>
          </p:cNvSpPr>
          <p:nvPr>
            <p:ph type="body" idx="1"/>
          </p:nvPr>
        </p:nvSpPr>
        <p:spPr/>
        <p:txBody>
          <a:bodyPr/>
          <a:lstStyle/>
          <a:p>
            <a:pPr eaLnBrk="1" hangingPunct="1"/>
            <a:endParaRPr lang="en-US"/>
          </a:p>
        </p:txBody>
      </p:sp>
      <p:pic>
        <p:nvPicPr>
          <p:cNvPr id="33796" name="Picture 4"/>
          <p:cNvPicPr>
            <a:picLocks noChangeAspect="1" noChangeArrowheads="1"/>
          </p:cNvPicPr>
          <p:nvPr/>
        </p:nvPicPr>
        <p:blipFill>
          <a:blip r:embed="rId3">
            <a:extLst>
              <a:ext uri="{28A0092B-C50C-407E-A947-70E740481C1C}">
                <a14:useLocalDpi xmlns:a14="http://schemas.microsoft.com/office/drawing/2010/main" val="0"/>
              </a:ext>
            </a:extLst>
          </a:blip>
          <a:srcRect l="7927" t="11610" r="7178" b="8659"/>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7609983"/>
      </p:ext>
    </p:extLst>
  </p:cSld>
  <p:clrMapOvr>
    <a:masterClrMapping/>
  </p:clrMapOvr>
  <p:transition advTm="38486"/>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38163" y="366713"/>
            <a:ext cx="8091487" cy="695325"/>
          </a:xfrm>
        </p:spPr>
        <p:txBody>
          <a:bodyPr>
            <a:normAutofit fontScale="90000"/>
          </a:bodyPr>
          <a:lstStyle/>
          <a:p>
            <a:pPr eaLnBrk="1" hangingPunct="1"/>
            <a:r>
              <a:rPr lang="en-US" sz="4000"/>
              <a:t>Aterotromboza i mikrocirkulacija</a:t>
            </a:r>
          </a:p>
        </p:txBody>
      </p:sp>
      <p:sp>
        <p:nvSpPr>
          <p:cNvPr id="34819" name="Rectangle 3"/>
          <p:cNvSpPr>
            <a:spLocks noChangeArrowheads="1"/>
          </p:cNvSpPr>
          <p:nvPr/>
        </p:nvSpPr>
        <p:spPr bwMode="auto">
          <a:xfrm>
            <a:off x="762000" y="6286500"/>
            <a:ext cx="636428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eaLnBrk="0" hangingPunct="0">
              <a:spcBef>
                <a:spcPct val="50000"/>
              </a:spcBef>
            </a:pPr>
            <a:r>
              <a:rPr lang="en-US">
                <a:solidFill>
                  <a:schemeClr val="bg1"/>
                </a:solidFill>
              </a:rPr>
              <a:t>Topol EJ, Yadav JS. </a:t>
            </a:r>
            <a:r>
              <a:rPr lang="en-US" i="1">
                <a:solidFill>
                  <a:schemeClr val="bg1"/>
                </a:solidFill>
              </a:rPr>
              <a:t>Circulation</a:t>
            </a:r>
            <a:r>
              <a:rPr lang="en-US">
                <a:solidFill>
                  <a:schemeClr val="bg1"/>
                </a:solidFill>
              </a:rPr>
              <a:t> 2000; 101: 570–80, and Falk E </a:t>
            </a:r>
            <a:r>
              <a:rPr lang="en-US" i="1">
                <a:solidFill>
                  <a:schemeClr val="bg1"/>
                </a:solidFill>
              </a:rPr>
              <a:t>et al</a:t>
            </a:r>
            <a:r>
              <a:rPr lang="en-US">
                <a:solidFill>
                  <a:schemeClr val="bg1"/>
                </a:solidFill>
              </a:rPr>
              <a:t>. </a:t>
            </a:r>
            <a:br>
              <a:rPr lang="en-US">
                <a:solidFill>
                  <a:schemeClr val="bg1"/>
                </a:solidFill>
              </a:rPr>
            </a:br>
            <a:r>
              <a:rPr lang="en-US" i="1">
                <a:solidFill>
                  <a:schemeClr val="bg1"/>
                </a:solidFill>
              </a:rPr>
              <a:t>Circulation</a:t>
            </a:r>
            <a:r>
              <a:rPr lang="en-US">
                <a:solidFill>
                  <a:schemeClr val="bg1"/>
                </a:solidFill>
              </a:rPr>
              <a:t> 1995; 92: 657–71.</a:t>
            </a:r>
          </a:p>
        </p:txBody>
      </p:sp>
      <p:grpSp>
        <p:nvGrpSpPr>
          <p:cNvPr id="34820" name="Group 4"/>
          <p:cNvGrpSpPr>
            <a:grpSpLocks/>
          </p:cNvGrpSpPr>
          <p:nvPr/>
        </p:nvGrpSpPr>
        <p:grpSpPr bwMode="auto">
          <a:xfrm>
            <a:off x="457200" y="1066800"/>
            <a:ext cx="7924800" cy="4505325"/>
            <a:chOff x="288" y="672"/>
            <a:chExt cx="4992" cy="2838"/>
          </a:xfrm>
        </p:grpSpPr>
        <p:pic>
          <p:nvPicPr>
            <p:cNvPr id="34821" name="Picture 5" descr="New Slide 3 3rd may"/>
            <p:cNvPicPr>
              <a:picLocks noChangeAspect="1" noChangeArrowheads="1"/>
            </p:cNvPicPr>
            <p:nvPr/>
          </p:nvPicPr>
          <p:blipFill>
            <a:blip r:embed="rId3">
              <a:clrChange>
                <a:clrFrom>
                  <a:srgbClr val="0F3364"/>
                </a:clrFrom>
                <a:clrTo>
                  <a:srgbClr val="0F3364">
                    <a:alpha val="0"/>
                  </a:srgbClr>
                </a:clrTo>
              </a:clrChange>
              <a:extLst>
                <a:ext uri="{28A0092B-C50C-407E-A947-70E740481C1C}">
                  <a14:useLocalDpi xmlns:a14="http://schemas.microsoft.com/office/drawing/2010/main" val="0"/>
                </a:ext>
              </a:extLst>
            </a:blip>
            <a:srcRect t="19598" r="3802" b="8862"/>
            <a:stretch>
              <a:fillRect/>
            </a:stretch>
          </p:blipFill>
          <p:spPr bwMode="auto">
            <a:xfrm>
              <a:off x="288" y="672"/>
              <a:ext cx="4992" cy="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Rectangle 6"/>
            <p:cNvSpPr>
              <a:spLocks noChangeArrowheads="1"/>
            </p:cNvSpPr>
            <p:nvPr/>
          </p:nvSpPr>
          <p:spPr bwMode="auto">
            <a:xfrm>
              <a:off x="796" y="2984"/>
              <a:ext cx="668" cy="526"/>
            </a:xfrm>
            <a:prstGeom prst="rect">
              <a:avLst/>
            </a:prstGeom>
            <a:noFill/>
            <a:ln>
              <a:noFill/>
            </a:ln>
            <a:effectLst/>
            <a:extLst>
              <a:ext uri="{909E8E84-426E-40DD-AFC4-6F175D3DCCD1}">
                <a14:hiddenFill xmlns:a14="http://schemas.microsoft.com/office/drawing/2010/main">
                  <a:solidFill>
                    <a:srgbClr val="FF9999"/>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dist="99190" dir="19211666" algn="ctr" rotWithShape="0">
                      <a:schemeClr val="bg1"/>
                    </a:outerShdw>
                  </a:effectLst>
                </a14:hiddenEffects>
              </a:ext>
            </a:extLst>
          </p:spPr>
          <p:txBody>
            <a:bodyPr wrap="none" anchor="ctr">
              <a:spAutoFit/>
            </a:bodyPr>
            <a:lstStyle/>
            <a:p>
              <a:pPr eaLnBrk="0" hangingPunct="0">
                <a:lnSpc>
                  <a:spcPct val="90000"/>
                </a:lnSpc>
              </a:pPr>
              <a:r>
                <a:rPr lang="en-US" sz="1800" b="1"/>
                <a:t>Ruptura</a:t>
              </a:r>
            </a:p>
            <a:p>
              <a:pPr eaLnBrk="0" hangingPunct="0">
                <a:lnSpc>
                  <a:spcPct val="90000"/>
                </a:lnSpc>
              </a:pPr>
              <a:r>
                <a:rPr lang="en-US" sz="1800" b="1"/>
                <a:t>plaka</a:t>
              </a:r>
            </a:p>
            <a:p>
              <a:pPr eaLnBrk="0" hangingPunct="0">
                <a:lnSpc>
                  <a:spcPct val="90000"/>
                </a:lnSpc>
              </a:pPr>
              <a:endParaRPr lang="en-US" sz="1800" b="1"/>
            </a:p>
          </p:txBody>
        </p:sp>
        <p:sp>
          <p:nvSpPr>
            <p:cNvPr id="34823" name="Rectangle 7"/>
            <p:cNvSpPr>
              <a:spLocks noChangeArrowheads="1"/>
            </p:cNvSpPr>
            <p:nvPr/>
          </p:nvSpPr>
          <p:spPr bwMode="auto">
            <a:xfrm>
              <a:off x="3600" y="3062"/>
              <a:ext cx="1292" cy="370"/>
            </a:xfrm>
            <a:prstGeom prst="rect">
              <a:avLst/>
            </a:prstGeom>
            <a:noFill/>
            <a:ln>
              <a:noFill/>
            </a:ln>
            <a:effectLst/>
            <a:extLst>
              <a:ext uri="{909E8E84-426E-40DD-AFC4-6F175D3DCCD1}">
                <a14:hiddenFill xmlns:a14="http://schemas.microsoft.com/office/drawing/2010/main">
                  <a:solidFill>
                    <a:srgbClr val="FF9999"/>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dist="99190" dir="19211666" algn="ctr" rotWithShape="0">
                      <a:schemeClr val="bg1"/>
                    </a:outerShdw>
                  </a:effectLst>
                </a14:hiddenEffects>
              </a:ext>
            </a:extLst>
          </p:spPr>
          <p:txBody>
            <a:bodyPr wrap="none" anchor="ctr">
              <a:spAutoFit/>
            </a:bodyPr>
            <a:lstStyle/>
            <a:p>
              <a:pPr algn="l" eaLnBrk="0" hangingPunct="0">
                <a:lnSpc>
                  <a:spcPct val="90000"/>
                </a:lnSpc>
              </a:pPr>
              <a:r>
                <a:rPr lang="en-US" sz="1800" b="1"/>
                <a:t>Mikrovaskularna </a:t>
              </a:r>
            </a:p>
            <a:p>
              <a:pPr algn="l" eaLnBrk="0" hangingPunct="0">
                <a:lnSpc>
                  <a:spcPct val="90000"/>
                </a:lnSpc>
              </a:pPr>
              <a:r>
                <a:rPr lang="en-US" sz="1800" b="1"/>
                <a:t>obstrukcija</a:t>
              </a:r>
            </a:p>
          </p:txBody>
        </p:sp>
        <p:pic>
          <p:nvPicPr>
            <p:cNvPr id="34824" name="Picture 8" descr="arrow copy"/>
            <p:cNvPicPr>
              <a:picLocks noChangeAspect="1" noChangeArrowheads="1"/>
            </p:cNvPicPr>
            <p:nvPr/>
          </p:nvPicPr>
          <p:blipFill>
            <a:blip r:embed="rId4">
              <a:clrChange>
                <a:clrFrom>
                  <a:srgbClr val="003F67"/>
                </a:clrFrom>
                <a:clrTo>
                  <a:srgbClr val="003F67">
                    <a:alpha val="0"/>
                  </a:srgbClr>
                </a:clrTo>
              </a:clrChange>
              <a:extLst>
                <a:ext uri="{28A0092B-C50C-407E-A947-70E740481C1C}">
                  <a14:useLocalDpi xmlns:a14="http://schemas.microsoft.com/office/drawing/2010/main" val="0"/>
                </a:ext>
              </a:extLst>
            </a:blip>
            <a:srcRect/>
            <a:stretch>
              <a:fillRect/>
            </a:stretch>
          </p:blipFill>
          <p:spPr bwMode="auto">
            <a:xfrm>
              <a:off x="2850" y="1680"/>
              <a:ext cx="282"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Rectangle 9"/>
            <p:cNvSpPr>
              <a:spLocks noChangeArrowheads="1"/>
            </p:cNvSpPr>
            <p:nvPr/>
          </p:nvSpPr>
          <p:spPr bwMode="auto">
            <a:xfrm>
              <a:off x="1736" y="3074"/>
              <a:ext cx="988" cy="214"/>
            </a:xfrm>
            <a:prstGeom prst="rect">
              <a:avLst/>
            </a:prstGeom>
            <a:noFill/>
            <a:ln>
              <a:noFill/>
            </a:ln>
            <a:effectLst/>
            <a:extLst>
              <a:ext uri="{909E8E84-426E-40DD-AFC4-6F175D3DCCD1}">
                <a14:hiddenFill xmlns:a14="http://schemas.microsoft.com/office/drawing/2010/main">
                  <a:solidFill>
                    <a:srgbClr val="FF9999"/>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dist="99190" dir="19211666" algn="ctr" rotWithShape="0">
                      <a:schemeClr val="bg1"/>
                    </a:outerShdw>
                  </a:effectLst>
                </a14:hiddenEffects>
              </a:ext>
            </a:extLst>
          </p:spPr>
          <p:txBody>
            <a:bodyPr wrap="none" anchor="ctr">
              <a:spAutoFit/>
            </a:bodyPr>
            <a:lstStyle/>
            <a:p>
              <a:pPr eaLnBrk="0" hangingPunct="0">
                <a:lnSpc>
                  <a:spcPct val="90000"/>
                </a:lnSpc>
              </a:pPr>
              <a:r>
                <a:rPr lang="en-US" sz="1800" b="1"/>
                <a:t>Embolizacija</a:t>
              </a:r>
            </a:p>
          </p:txBody>
        </p:sp>
      </p:grpSp>
    </p:spTree>
    <p:extLst>
      <p:ext uri="{BB962C8B-B14F-4D97-AF65-F5344CB8AC3E}">
        <p14:creationId xmlns:p14="http://schemas.microsoft.com/office/powerpoint/2010/main" val="204741402"/>
      </p:ext>
    </p:extLst>
  </p:cSld>
  <p:clrMapOvr>
    <a:masterClrMapping/>
  </p:clrMapOvr>
  <p:transition advTm="30542"/>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9415245"/>
      </p:ext>
    </p:extLst>
  </p:cSld>
  <p:clrMapOvr>
    <a:masterClrMapping/>
  </p:clrMapOvr>
  <mc:AlternateContent xmlns:mc="http://schemas.openxmlformats.org/markup-compatibility/2006" xmlns:p14="http://schemas.microsoft.com/office/powerpoint/2010/main">
    <mc:Choice Requires="p14">
      <p:transition spd="slow" p14:dur="2000" advTm="41739"/>
    </mc:Choice>
    <mc:Fallback xmlns="">
      <p:transition spd="slow" advTm="41739"/>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endParaRPr lang="x-none"/>
          </a:p>
        </p:txBody>
      </p:sp>
      <p:pic>
        <p:nvPicPr>
          <p:cNvPr id="379906" name="Picture 2"/>
          <p:cNvPicPr>
            <a:picLocks noGrp="1" noChangeAspect="1" noChangeArrowheads="1"/>
          </p:cNvPicPr>
          <p:nvPr>
            <p:ph idx="1"/>
          </p:nvPr>
        </p:nvPicPr>
        <p:blipFill rotWithShape="1">
          <a:blip r:embed="rId2"/>
          <a:srcRect l="27433" t="38243" r="50000" b="21350"/>
          <a:stretch/>
        </p:blipFill>
        <p:spPr>
          <a:xfrm>
            <a:off x="0" y="0"/>
            <a:ext cx="9144000" cy="6858000"/>
          </a:xfrm>
          <a:effectLst>
            <a:prstShdw prst="shdw17" dist="17961" dir="2700000">
              <a:schemeClr val="accent1">
                <a:gamma/>
                <a:shade val="60000"/>
                <a:invGamma/>
              </a:schemeClr>
            </a:prstShdw>
          </a:effectLst>
          <a:extLst>
            <a:ext uri="{91240B29-F687-4F45-9708-019B960494DF}">
              <a14:hiddenLine xmlns:a14="http://schemas.microsoft.com/office/drawing/2010/main" w="12700" cap="flat" cmpd="sng" algn="ctr">
                <a:solidFill>
                  <a:srgbClr val="FFFFFF"/>
                </a:solidFill>
                <a:prstDash val="dash"/>
                <a:miter lim="800000"/>
                <a:headEnd type="none" w="sm" len="sm"/>
                <a:tailEnd type="none" w="sm" len="sm"/>
              </a14:hiddenLine>
            </a:ext>
          </a:extLst>
        </p:spPr>
      </p:pic>
    </p:spTree>
    <p:extLst>
      <p:ext uri="{BB962C8B-B14F-4D97-AF65-F5344CB8AC3E}">
        <p14:creationId xmlns:p14="http://schemas.microsoft.com/office/powerpoint/2010/main" val="1126423748"/>
      </p:ext>
    </p:extLst>
  </p:cSld>
  <p:clrMapOvr>
    <a:masterClrMapping/>
  </p:clrMapOvr>
  <mc:AlternateContent xmlns:mc="http://schemas.openxmlformats.org/markup-compatibility/2006" xmlns:p14="http://schemas.microsoft.com/office/powerpoint/2010/main">
    <mc:Choice Requires="p14">
      <p:transition spd="slow" p14:dur="2000" advTm="28377"/>
    </mc:Choice>
    <mc:Fallback xmlns="">
      <p:transition spd="slow" advTm="28377"/>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827088" y="188913"/>
            <a:ext cx="7848600" cy="3671887"/>
          </a:xfrm>
        </p:spPr>
        <p:txBody>
          <a:bodyPr/>
          <a:lstStyle/>
          <a:p>
            <a:r>
              <a:rPr lang="sr-Latn-CS" sz="10500">
                <a:solidFill>
                  <a:srgbClr val="FF3300"/>
                </a:solidFill>
              </a:rPr>
              <a:t> Vreme je važno</a:t>
            </a:r>
            <a:endParaRPr lang="en-US" sz="10500">
              <a:solidFill>
                <a:srgbClr val="FF3300"/>
              </a:solidFill>
            </a:endParaRPr>
          </a:p>
        </p:txBody>
      </p:sp>
      <p:pic>
        <p:nvPicPr>
          <p:cNvPr id="34819"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68313" y="4149725"/>
            <a:ext cx="8305800" cy="2232025"/>
          </a:xfrm>
          <a:noFill/>
          <a:ln/>
          <a:extLst>
            <a:ext uri="{91240B29-F687-4F45-9708-019B960494DF}">
              <a14:hiddenLine xmlns:a14="http://schemas.microsoft.com/office/drawing/2010/main" w="9525">
                <a:solidFill>
                  <a:schemeClr val="folHlink"/>
                </a:solidFill>
                <a:miter lim="800000"/>
                <a:headEnd/>
                <a:tailEnd/>
              </a14:hiddenLine>
            </a:ext>
          </a:extLst>
        </p:spPr>
      </p:pic>
      <p:sp>
        <p:nvSpPr>
          <p:cNvPr id="34820" name="Rectangle 4"/>
          <p:cNvSpPr>
            <a:spLocks noChangeArrowheads="1"/>
          </p:cNvSpPr>
          <p:nvPr/>
        </p:nvSpPr>
        <p:spPr bwMode="auto">
          <a:xfrm>
            <a:off x="6011863" y="5876925"/>
            <a:ext cx="2120900" cy="366713"/>
          </a:xfrm>
          <a:prstGeom prst="rect">
            <a:avLst/>
          </a:prstGeom>
          <a:noFill/>
          <a:ln>
            <a:noFill/>
          </a:ln>
          <a:effectLst>
            <a:outerShdw dist="1796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Lst>
        </p:spPr>
        <p:txBody>
          <a:bodyPr wrap="none">
            <a:spAutoFit/>
          </a:bodyPr>
          <a:lstStyle/>
          <a:p>
            <a:pPr eaLnBrk="0" hangingPunct="0">
              <a:spcBef>
                <a:spcPct val="30000"/>
              </a:spcBef>
            </a:pPr>
            <a:r>
              <a:rPr lang="en-US" sz="1000" b="1" i="1"/>
              <a:t>Circulation </a:t>
            </a:r>
            <a:r>
              <a:rPr lang="en-US" sz="1000" b="1"/>
              <a:t>2001;104:2632-2634</a:t>
            </a:r>
            <a:r>
              <a:rPr lang="en-US" b="1"/>
              <a:t>.</a:t>
            </a:r>
          </a:p>
        </p:txBody>
      </p:sp>
    </p:spTree>
    <p:extLst>
      <p:ext uri="{BB962C8B-B14F-4D97-AF65-F5344CB8AC3E}">
        <p14:creationId xmlns:p14="http://schemas.microsoft.com/office/powerpoint/2010/main" val="944238203"/>
      </p:ext>
    </p:extLst>
  </p:cSld>
  <p:clrMapOvr>
    <a:masterClrMapping/>
  </p:clrMapOvr>
  <p:transition advTm="21332"/>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1404938" y="476250"/>
            <a:ext cx="8118476"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sr-Latn-CS" sz="2800" b="1">
                <a:solidFill>
                  <a:srgbClr val="FF3300"/>
                </a:solidFill>
                <a:latin typeface="Arial Narrow" pitchFamily="34" charset="0"/>
              </a:rPr>
              <a:t>Lekcije iz registara u</a:t>
            </a:r>
            <a:r>
              <a:rPr lang="de-DE" sz="2800" b="1">
                <a:solidFill>
                  <a:srgbClr val="FF3300"/>
                </a:solidFill>
                <a:latin typeface="Arial Narrow" pitchFamily="34" charset="0"/>
              </a:rPr>
              <a:t> STEMI</a:t>
            </a:r>
          </a:p>
        </p:txBody>
      </p:sp>
      <p:sp>
        <p:nvSpPr>
          <p:cNvPr id="35843" name="Text Box 3"/>
          <p:cNvSpPr txBox="1">
            <a:spLocks noChangeArrowheads="1"/>
          </p:cNvSpPr>
          <p:nvPr/>
        </p:nvSpPr>
        <p:spPr bwMode="auto">
          <a:xfrm>
            <a:off x="827088" y="5670550"/>
            <a:ext cx="7370762"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lvl1pPr marL="280988" indent="-280988">
              <a:defRPr>
                <a:solidFill>
                  <a:schemeClr val="tx1"/>
                </a:solidFill>
                <a:latin typeface="Arial" pitchFamily="34" charset="0"/>
              </a:defRPr>
            </a:lvl1pPr>
            <a:lvl2pPr marL="765175" indent="-293688">
              <a:defRPr>
                <a:solidFill>
                  <a:schemeClr val="tx1"/>
                </a:solidFill>
                <a:latin typeface="Arial" pitchFamily="34" charset="0"/>
              </a:defRPr>
            </a:lvl2pPr>
            <a:lvl3pPr marL="955675">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algn="ctr" eaLnBrk="0" hangingPunct="0"/>
            <a:r>
              <a:rPr lang="sr-Latn-CS" sz="2400" b="1"/>
              <a:t>Neki </a:t>
            </a:r>
            <a:r>
              <a:rPr lang="de-DE" sz="2400" b="1"/>
              <a:t>(</a:t>
            </a:r>
            <a:r>
              <a:rPr lang="sr-Latn-CS" sz="2400" b="1"/>
              <a:t>mnogi</a:t>
            </a:r>
            <a:r>
              <a:rPr lang="de-DE" sz="2400" b="1"/>
              <a:t>) </a:t>
            </a:r>
            <a:r>
              <a:rPr lang="sr-Latn-CS" sz="2400" b="1"/>
              <a:t>pacijenti ne dobiju reperfuzionu terapiju</a:t>
            </a:r>
            <a:endParaRPr lang="de-DE" sz="2400" b="1"/>
          </a:p>
          <a:p>
            <a:pPr eaLnBrk="0" hangingPunct="0"/>
            <a:endParaRPr lang="de-DE" sz="2400" b="1"/>
          </a:p>
        </p:txBody>
      </p:sp>
      <p:pic>
        <p:nvPicPr>
          <p:cNvPr id="35844" name="Picture 4" descr="~AUT0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1268413"/>
            <a:ext cx="6264275" cy="420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5845" name="Object 5"/>
          <p:cNvGraphicFramePr>
            <a:graphicFrameLocks noChangeAspect="1"/>
          </p:cNvGraphicFramePr>
          <p:nvPr/>
        </p:nvGraphicFramePr>
        <p:xfrm>
          <a:off x="0" y="0"/>
          <a:ext cx="2255838" cy="752475"/>
        </p:xfrm>
        <a:graphic>
          <a:graphicData uri="http://schemas.openxmlformats.org/presentationml/2006/ole">
            <mc:AlternateContent xmlns:mc="http://schemas.openxmlformats.org/markup-compatibility/2006">
              <mc:Choice xmlns:v="urn:schemas-microsoft-com:vml" Requires="v">
                <p:oleObj spid="_x0000_s1025" name="Photo Editor Photo" r:id="rId4" imgW="2857899" imgH="952633" progId="MSPhotoEd.3">
                  <p:embed/>
                </p:oleObj>
              </mc:Choice>
              <mc:Fallback>
                <p:oleObj name="Photo Editor Photo" r:id="rId4" imgW="2857899" imgH="952633"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255838"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424815940"/>
      </p:ext>
    </p:extLst>
  </p:cSld>
  <p:clrMapOvr>
    <a:masterClrMapping/>
  </p:clrMapOvr>
  <p:transition advTm="27447"/>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576263" y="287338"/>
            <a:ext cx="7200900" cy="936625"/>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lIns="91436" tIns="45718" rIns="91436" bIns="45718">
            <a:normAutofit fontScale="90000"/>
          </a:bodyPr>
          <a:lstStyle/>
          <a:p>
            <a:pPr>
              <a:spcBef>
                <a:spcPct val="50000"/>
              </a:spcBef>
            </a:pPr>
            <a:r>
              <a:rPr lang="sr-Latn-CS" sz="2800">
                <a:solidFill>
                  <a:srgbClr val="FF3300"/>
                </a:solidFill>
              </a:rPr>
              <a:t>1- godišnji mortalitet kod PCI</a:t>
            </a:r>
            <a:r>
              <a:rPr lang="en-US" sz="2800">
                <a:solidFill>
                  <a:srgbClr val="FF3300"/>
                </a:solidFill>
              </a:rPr>
              <a:t> </a:t>
            </a:r>
            <a:r>
              <a:rPr lang="sr-Latn-CS" sz="2800">
                <a:solidFill>
                  <a:srgbClr val="FF3300"/>
                </a:solidFill>
              </a:rPr>
              <a:t>zavisi od vremenskog intervala od pojave simptoma do balona</a:t>
            </a:r>
            <a:endParaRPr lang="de-DE" sz="2800">
              <a:solidFill>
                <a:srgbClr val="FF3300"/>
              </a:solidFill>
            </a:endParaRPr>
          </a:p>
        </p:txBody>
      </p:sp>
      <p:sp>
        <p:nvSpPr>
          <p:cNvPr id="36867" name="Text Box 3"/>
          <p:cNvSpPr txBox="1">
            <a:spLocks noChangeArrowheads="1"/>
          </p:cNvSpPr>
          <p:nvPr/>
        </p:nvSpPr>
        <p:spPr bwMode="auto">
          <a:xfrm>
            <a:off x="7380288" y="2492375"/>
            <a:ext cx="1614487"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p>
            <a:pPr eaLnBrk="0" hangingPunct="0"/>
            <a:r>
              <a:rPr lang="de-DE" sz="1400" b="1" u="sng"/>
              <a:t>&lt;</a:t>
            </a:r>
            <a:r>
              <a:rPr lang="de-DE" sz="1400" b="1"/>
              <a:t> 2 </a:t>
            </a:r>
            <a:r>
              <a:rPr lang="sr-Latn-CS" sz="1400" b="1"/>
              <a:t>sata</a:t>
            </a:r>
            <a:r>
              <a:rPr lang="de-DE" sz="1400" b="1"/>
              <a:t> (n=226)</a:t>
            </a:r>
          </a:p>
          <a:p>
            <a:pPr eaLnBrk="0" hangingPunct="0"/>
            <a:endParaRPr lang="de-DE" sz="1400" b="1"/>
          </a:p>
          <a:p>
            <a:pPr eaLnBrk="0" hangingPunct="0"/>
            <a:r>
              <a:rPr lang="de-DE" sz="1400" b="1"/>
              <a:t>2-4 </a:t>
            </a:r>
            <a:r>
              <a:rPr lang="sr-Latn-CS" sz="1400" b="1"/>
              <a:t>sata</a:t>
            </a:r>
            <a:r>
              <a:rPr lang="de-DE" sz="1400" b="1"/>
              <a:t> (</a:t>
            </a:r>
            <a:r>
              <a:rPr lang="de-DE" sz="1400" b="1">
                <a:solidFill>
                  <a:schemeClr val="tx2"/>
                </a:solidFill>
              </a:rPr>
              <a:t>n=</a:t>
            </a:r>
            <a:r>
              <a:rPr lang="de-DE" sz="1400" b="1" u="sng">
                <a:solidFill>
                  <a:schemeClr val="tx2"/>
                </a:solidFill>
              </a:rPr>
              <a:t>1065</a:t>
            </a:r>
            <a:r>
              <a:rPr lang="de-DE" sz="1400" b="1"/>
              <a:t>)</a:t>
            </a:r>
          </a:p>
          <a:p>
            <a:pPr eaLnBrk="0" hangingPunct="0"/>
            <a:endParaRPr lang="de-DE" sz="1400" b="1"/>
          </a:p>
          <a:p>
            <a:pPr eaLnBrk="0" hangingPunct="0"/>
            <a:r>
              <a:rPr lang="de-DE" sz="1400" b="1"/>
              <a:t>4-6 </a:t>
            </a:r>
            <a:r>
              <a:rPr lang="sr-Latn-CS" sz="1400" b="1"/>
              <a:t>sati</a:t>
            </a:r>
            <a:r>
              <a:rPr lang="de-DE" sz="1400" b="1"/>
              <a:t> (</a:t>
            </a:r>
            <a:r>
              <a:rPr lang="de-DE" sz="1400" b="1" u="sng">
                <a:solidFill>
                  <a:schemeClr val="tx2"/>
                </a:solidFill>
              </a:rPr>
              <a:t>n=427</a:t>
            </a:r>
            <a:r>
              <a:rPr lang="de-DE" sz="1400" b="1"/>
              <a:t>)</a:t>
            </a:r>
          </a:p>
          <a:p>
            <a:pPr eaLnBrk="0" hangingPunct="0"/>
            <a:endParaRPr lang="de-DE" sz="1400" b="1"/>
          </a:p>
          <a:p>
            <a:pPr eaLnBrk="0" hangingPunct="0"/>
            <a:r>
              <a:rPr lang="de-DE" sz="1400" b="1"/>
              <a:t>&gt; 6</a:t>
            </a:r>
            <a:r>
              <a:rPr lang="sr-Latn-CS" sz="1400" b="1"/>
              <a:t> sati</a:t>
            </a:r>
            <a:r>
              <a:rPr lang="de-DE" sz="1400" b="1"/>
              <a:t> (</a:t>
            </a:r>
            <a:r>
              <a:rPr lang="de-DE" sz="1400" b="1">
                <a:solidFill>
                  <a:schemeClr val="tx2"/>
                </a:solidFill>
              </a:rPr>
              <a:t>n=73</a:t>
            </a:r>
            <a:r>
              <a:rPr lang="de-DE" sz="1400" b="1"/>
              <a:t>)</a:t>
            </a:r>
          </a:p>
        </p:txBody>
      </p:sp>
      <p:sp>
        <p:nvSpPr>
          <p:cNvPr id="36868" name="Rectangle 4"/>
          <p:cNvSpPr>
            <a:spLocks noChangeArrowheads="1"/>
          </p:cNvSpPr>
          <p:nvPr/>
        </p:nvSpPr>
        <p:spPr bwMode="auto">
          <a:xfrm>
            <a:off x="7089775" y="2546350"/>
            <a:ext cx="228600" cy="152400"/>
          </a:xfrm>
          <a:prstGeom prst="rect">
            <a:avLst/>
          </a:prstGeom>
          <a:solidFill>
            <a:srgbClr val="8080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36869" name="Rectangle 5"/>
          <p:cNvSpPr>
            <a:spLocks noChangeArrowheads="1"/>
          </p:cNvSpPr>
          <p:nvPr/>
        </p:nvSpPr>
        <p:spPr bwMode="auto">
          <a:xfrm>
            <a:off x="7089775" y="3878263"/>
            <a:ext cx="228600" cy="152400"/>
          </a:xfrm>
          <a:prstGeom prst="rect">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36870" name="Rectangle 6"/>
          <p:cNvSpPr>
            <a:spLocks noChangeArrowheads="1"/>
          </p:cNvSpPr>
          <p:nvPr/>
        </p:nvSpPr>
        <p:spPr bwMode="auto">
          <a:xfrm>
            <a:off x="7107238" y="3422650"/>
            <a:ext cx="227012" cy="150813"/>
          </a:xfrm>
          <a:prstGeom prst="rect">
            <a:avLst/>
          </a:prstGeom>
          <a:solidFill>
            <a:srgbClr val="00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36871" name="Rectangle 7"/>
          <p:cNvSpPr>
            <a:spLocks noChangeArrowheads="1"/>
          </p:cNvSpPr>
          <p:nvPr/>
        </p:nvSpPr>
        <p:spPr bwMode="auto">
          <a:xfrm>
            <a:off x="7073900" y="2982913"/>
            <a:ext cx="228600" cy="152400"/>
          </a:xfrm>
          <a:prstGeom prst="rect">
            <a:avLst/>
          </a:prstGeom>
          <a:solidFill>
            <a:srgbClr val="AF003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a:p>
        </p:txBody>
      </p:sp>
      <p:sp>
        <p:nvSpPr>
          <p:cNvPr id="36872" name="Text Box 8"/>
          <p:cNvSpPr txBox="1">
            <a:spLocks noChangeArrowheads="1"/>
          </p:cNvSpPr>
          <p:nvPr/>
        </p:nvSpPr>
        <p:spPr bwMode="auto">
          <a:xfrm>
            <a:off x="6940550" y="1916113"/>
            <a:ext cx="2203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sr-Latn-CS" b="1">
                <a:solidFill>
                  <a:srgbClr val="FF3300"/>
                </a:solidFill>
              </a:rPr>
              <a:t>Trajanje simptoma</a:t>
            </a:r>
            <a:endParaRPr lang="de-DE" b="1">
              <a:solidFill>
                <a:srgbClr val="FF3300"/>
              </a:solidFill>
            </a:endParaRPr>
          </a:p>
        </p:txBody>
      </p:sp>
      <p:sp>
        <p:nvSpPr>
          <p:cNvPr id="36873" name="Text Box 9"/>
          <p:cNvSpPr txBox="1">
            <a:spLocks noChangeArrowheads="1"/>
          </p:cNvSpPr>
          <p:nvPr/>
        </p:nvSpPr>
        <p:spPr bwMode="auto">
          <a:xfrm rot="-5400000">
            <a:off x="-1118394" y="2963069"/>
            <a:ext cx="26638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p>
            <a:pPr eaLnBrk="0" hangingPunct="0"/>
            <a:r>
              <a:rPr lang="de-DE" sz="2200" b="1"/>
              <a:t>1-year</a:t>
            </a:r>
            <a:r>
              <a:rPr lang="de-DE" sz="1600" b="1"/>
              <a:t> mortality (%)</a:t>
            </a:r>
          </a:p>
        </p:txBody>
      </p:sp>
      <p:sp>
        <p:nvSpPr>
          <p:cNvPr id="36874" name="Text Box 10"/>
          <p:cNvSpPr txBox="1">
            <a:spLocks noChangeArrowheads="1"/>
          </p:cNvSpPr>
          <p:nvPr/>
        </p:nvSpPr>
        <p:spPr bwMode="auto">
          <a:xfrm>
            <a:off x="0" y="6523038"/>
            <a:ext cx="2451100" cy="33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p>
            <a:pPr algn="r">
              <a:spcBef>
                <a:spcPct val="50000"/>
              </a:spcBef>
            </a:pPr>
            <a:r>
              <a:rPr lang="de-DE" sz="1400" b="1"/>
              <a:t>De Luca et al, JACC 2003</a:t>
            </a:r>
          </a:p>
        </p:txBody>
      </p:sp>
      <p:grpSp>
        <p:nvGrpSpPr>
          <p:cNvPr id="36875" name="Group 11"/>
          <p:cNvGrpSpPr>
            <a:grpSpLocks/>
          </p:cNvGrpSpPr>
          <p:nvPr/>
        </p:nvGrpSpPr>
        <p:grpSpPr bwMode="auto">
          <a:xfrm>
            <a:off x="598488" y="1504950"/>
            <a:ext cx="6291262" cy="4775200"/>
            <a:chOff x="249" y="845"/>
            <a:chExt cx="3840" cy="2812"/>
          </a:xfrm>
        </p:grpSpPr>
        <p:sp>
          <p:nvSpPr>
            <p:cNvPr id="36876" name="Text Box 12"/>
            <p:cNvSpPr txBox="1">
              <a:spLocks noChangeArrowheads="1"/>
            </p:cNvSpPr>
            <p:nvPr/>
          </p:nvSpPr>
          <p:spPr bwMode="auto">
            <a:xfrm>
              <a:off x="678" y="2352"/>
              <a:ext cx="227"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4,4</a:t>
              </a:r>
            </a:p>
          </p:txBody>
        </p:sp>
        <p:sp>
          <p:nvSpPr>
            <p:cNvPr id="36877" name="Text Box 13"/>
            <p:cNvSpPr txBox="1">
              <a:spLocks noChangeArrowheads="1"/>
            </p:cNvSpPr>
            <p:nvPr/>
          </p:nvSpPr>
          <p:spPr bwMode="auto">
            <a:xfrm>
              <a:off x="879" y="2304"/>
              <a:ext cx="227"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4,7</a:t>
              </a:r>
            </a:p>
          </p:txBody>
        </p:sp>
        <p:sp>
          <p:nvSpPr>
            <p:cNvPr id="36878" name="Text Box 14"/>
            <p:cNvSpPr txBox="1">
              <a:spLocks noChangeArrowheads="1"/>
            </p:cNvSpPr>
            <p:nvPr/>
          </p:nvSpPr>
          <p:spPr bwMode="auto">
            <a:xfrm>
              <a:off x="1071" y="1728"/>
              <a:ext cx="227"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8,5</a:t>
              </a:r>
            </a:p>
          </p:txBody>
        </p:sp>
        <p:sp>
          <p:nvSpPr>
            <p:cNvPr id="36879" name="Text Box 15"/>
            <p:cNvSpPr txBox="1">
              <a:spLocks noChangeArrowheads="1"/>
            </p:cNvSpPr>
            <p:nvPr/>
          </p:nvSpPr>
          <p:spPr bwMode="auto">
            <a:xfrm>
              <a:off x="1311" y="1536"/>
              <a:ext cx="227" cy="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9,7</a:t>
              </a:r>
            </a:p>
          </p:txBody>
        </p:sp>
        <p:sp>
          <p:nvSpPr>
            <p:cNvPr id="36880" name="Text Box 16"/>
            <p:cNvSpPr txBox="1">
              <a:spLocks noChangeArrowheads="1"/>
            </p:cNvSpPr>
            <p:nvPr/>
          </p:nvSpPr>
          <p:spPr bwMode="auto">
            <a:xfrm>
              <a:off x="1791" y="2736"/>
              <a:ext cx="227"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1,5</a:t>
              </a:r>
            </a:p>
          </p:txBody>
        </p:sp>
        <p:sp>
          <p:nvSpPr>
            <p:cNvPr id="36881" name="Text Box 17"/>
            <p:cNvSpPr txBox="1">
              <a:spLocks noChangeArrowheads="1"/>
            </p:cNvSpPr>
            <p:nvPr/>
          </p:nvSpPr>
          <p:spPr bwMode="auto">
            <a:xfrm>
              <a:off x="2022" y="2880"/>
              <a:ext cx="227" cy="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1,2</a:t>
              </a:r>
            </a:p>
          </p:txBody>
        </p:sp>
        <p:sp>
          <p:nvSpPr>
            <p:cNvPr id="36882" name="Text Box 18"/>
            <p:cNvSpPr txBox="1">
              <a:spLocks noChangeArrowheads="1"/>
            </p:cNvSpPr>
            <p:nvPr/>
          </p:nvSpPr>
          <p:spPr bwMode="auto">
            <a:xfrm>
              <a:off x="2223" y="2928"/>
              <a:ext cx="227" cy="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0,8</a:t>
              </a:r>
            </a:p>
          </p:txBody>
        </p:sp>
        <p:sp>
          <p:nvSpPr>
            <p:cNvPr id="36883" name="Text Box 19"/>
            <p:cNvSpPr txBox="1">
              <a:spLocks noChangeArrowheads="1"/>
            </p:cNvSpPr>
            <p:nvPr/>
          </p:nvSpPr>
          <p:spPr bwMode="auto">
            <a:xfrm>
              <a:off x="2463" y="3024"/>
              <a:ext cx="155"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0</a:t>
              </a:r>
            </a:p>
          </p:txBody>
        </p:sp>
        <p:sp>
          <p:nvSpPr>
            <p:cNvPr id="36884" name="Text Box 20"/>
            <p:cNvSpPr txBox="1">
              <a:spLocks noChangeArrowheads="1"/>
            </p:cNvSpPr>
            <p:nvPr/>
          </p:nvSpPr>
          <p:spPr bwMode="auto">
            <a:xfrm>
              <a:off x="2895" y="2112"/>
              <a:ext cx="227"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5,7</a:t>
              </a:r>
            </a:p>
          </p:txBody>
        </p:sp>
        <p:sp>
          <p:nvSpPr>
            <p:cNvPr id="36885" name="Text Box 21"/>
            <p:cNvSpPr txBox="1">
              <a:spLocks noChangeArrowheads="1"/>
            </p:cNvSpPr>
            <p:nvPr/>
          </p:nvSpPr>
          <p:spPr bwMode="auto">
            <a:xfrm>
              <a:off x="3135" y="2064"/>
              <a:ext cx="227"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6,3</a:t>
              </a:r>
            </a:p>
          </p:txBody>
        </p:sp>
        <p:sp>
          <p:nvSpPr>
            <p:cNvPr id="36886" name="Text Box 22"/>
            <p:cNvSpPr txBox="1">
              <a:spLocks noChangeArrowheads="1"/>
            </p:cNvSpPr>
            <p:nvPr/>
          </p:nvSpPr>
          <p:spPr bwMode="auto">
            <a:xfrm>
              <a:off x="3279" y="1200"/>
              <a:ext cx="276"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11,9</a:t>
              </a:r>
            </a:p>
          </p:txBody>
        </p:sp>
        <p:sp>
          <p:nvSpPr>
            <p:cNvPr id="36887" name="Text Box 23"/>
            <p:cNvSpPr txBox="1">
              <a:spLocks noChangeArrowheads="1"/>
            </p:cNvSpPr>
            <p:nvPr/>
          </p:nvSpPr>
          <p:spPr bwMode="auto">
            <a:xfrm>
              <a:off x="3537" y="1075"/>
              <a:ext cx="203" cy="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200" b="1"/>
                <a:t>13</a:t>
              </a:r>
            </a:p>
          </p:txBody>
        </p:sp>
        <p:sp>
          <p:nvSpPr>
            <p:cNvPr id="36888" name="Line 24"/>
            <p:cNvSpPr>
              <a:spLocks noChangeShapeType="1"/>
            </p:cNvSpPr>
            <p:nvPr/>
          </p:nvSpPr>
          <p:spPr bwMode="auto">
            <a:xfrm>
              <a:off x="735" y="1344"/>
              <a:ext cx="7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a:p>
          </p:txBody>
        </p:sp>
        <p:sp>
          <p:nvSpPr>
            <p:cNvPr id="36889" name="Text Box 25"/>
            <p:cNvSpPr txBox="1">
              <a:spLocks noChangeArrowheads="1"/>
            </p:cNvSpPr>
            <p:nvPr/>
          </p:nvSpPr>
          <p:spPr bwMode="auto">
            <a:xfrm>
              <a:off x="831" y="1152"/>
              <a:ext cx="441"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400" b="1"/>
                <a:t>p=0.02</a:t>
              </a:r>
            </a:p>
          </p:txBody>
        </p:sp>
        <p:sp>
          <p:nvSpPr>
            <p:cNvPr id="36890" name="Line 26"/>
            <p:cNvSpPr>
              <a:spLocks noChangeShapeType="1"/>
            </p:cNvSpPr>
            <p:nvPr/>
          </p:nvSpPr>
          <p:spPr bwMode="auto">
            <a:xfrm>
              <a:off x="1791" y="2544"/>
              <a:ext cx="7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a:p>
          </p:txBody>
        </p:sp>
        <p:sp>
          <p:nvSpPr>
            <p:cNvPr id="36891" name="Text Box 27"/>
            <p:cNvSpPr txBox="1">
              <a:spLocks noChangeArrowheads="1"/>
            </p:cNvSpPr>
            <p:nvPr/>
          </p:nvSpPr>
          <p:spPr bwMode="auto">
            <a:xfrm>
              <a:off x="1887" y="2352"/>
              <a:ext cx="418"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400" b="1"/>
                <a:t>p=n.s.</a:t>
              </a:r>
            </a:p>
          </p:txBody>
        </p:sp>
        <p:sp>
          <p:nvSpPr>
            <p:cNvPr id="36892" name="Line 28"/>
            <p:cNvSpPr>
              <a:spLocks noChangeShapeType="1"/>
            </p:cNvSpPr>
            <p:nvPr/>
          </p:nvSpPr>
          <p:spPr bwMode="auto">
            <a:xfrm>
              <a:off x="2991" y="1056"/>
              <a:ext cx="7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a:p>
          </p:txBody>
        </p:sp>
        <p:sp>
          <p:nvSpPr>
            <p:cNvPr id="36893" name="Text Box 29"/>
            <p:cNvSpPr txBox="1">
              <a:spLocks noChangeArrowheads="1"/>
            </p:cNvSpPr>
            <p:nvPr/>
          </p:nvSpPr>
          <p:spPr bwMode="auto">
            <a:xfrm>
              <a:off x="3087" y="885"/>
              <a:ext cx="500"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eaLnBrk="0" hangingPunct="0"/>
              <a:r>
                <a:rPr lang="de-DE" sz="1400" b="1"/>
                <a:t>p=0.006</a:t>
              </a:r>
            </a:p>
          </p:txBody>
        </p:sp>
        <p:sp>
          <p:nvSpPr>
            <p:cNvPr id="36894" name="Text Box 30"/>
            <p:cNvSpPr txBox="1">
              <a:spLocks noChangeArrowheads="1"/>
            </p:cNvSpPr>
            <p:nvPr/>
          </p:nvSpPr>
          <p:spPr bwMode="auto">
            <a:xfrm>
              <a:off x="819" y="3252"/>
              <a:ext cx="650" cy="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algn="ctr" eaLnBrk="0" hangingPunct="0"/>
              <a:r>
                <a:rPr lang="de-DE" b="1"/>
                <a:t>All pts</a:t>
              </a:r>
            </a:p>
            <a:p>
              <a:pPr algn="ctr" eaLnBrk="0" hangingPunct="0"/>
              <a:r>
                <a:rPr lang="de-DE" b="1"/>
                <a:t>(n=1791)</a:t>
              </a:r>
            </a:p>
          </p:txBody>
        </p:sp>
        <p:sp>
          <p:nvSpPr>
            <p:cNvPr id="36895" name="Text Box 31"/>
            <p:cNvSpPr txBox="1">
              <a:spLocks noChangeArrowheads="1"/>
            </p:cNvSpPr>
            <p:nvPr/>
          </p:nvSpPr>
          <p:spPr bwMode="auto">
            <a:xfrm>
              <a:off x="1710" y="3252"/>
              <a:ext cx="838" cy="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algn="ctr" eaLnBrk="0" hangingPunct="0"/>
              <a:r>
                <a:rPr lang="de-DE" b="1"/>
                <a:t>low risk pts</a:t>
              </a:r>
            </a:p>
            <a:p>
              <a:pPr algn="ctr" eaLnBrk="0" hangingPunct="0"/>
              <a:r>
                <a:rPr lang="de-DE" b="1"/>
                <a:t>(n=545)</a:t>
              </a:r>
            </a:p>
          </p:txBody>
        </p:sp>
        <p:sp>
          <p:nvSpPr>
            <p:cNvPr id="36896" name="Text Box 32"/>
            <p:cNvSpPr txBox="1">
              <a:spLocks noChangeArrowheads="1"/>
            </p:cNvSpPr>
            <p:nvPr/>
          </p:nvSpPr>
          <p:spPr bwMode="auto">
            <a:xfrm>
              <a:off x="2964" y="3252"/>
              <a:ext cx="897" cy="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p>
              <a:pPr algn="ctr" eaLnBrk="0" hangingPunct="0"/>
              <a:r>
                <a:rPr lang="de-DE" b="1"/>
                <a:t>high risk pts</a:t>
              </a:r>
            </a:p>
            <a:p>
              <a:pPr algn="ctr" eaLnBrk="0" hangingPunct="0"/>
              <a:r>
                <a:rPr lang="de-DE" b="1"/>
                <a:t>(n=1246)</a:t>
              </a:r>
            </a:p>
          </p:txBody>
        </p:sp>
        <p:sp>
          <p:nvSpPr>
            <p:cNvPr id="36897" name="AutoShape 33"/>
            <p:cNvSpPr>
              <a:spLocks noChangeAspect="1" noChangeArrowheads="1" noTextEdit="1"/>
            </p:cNvSpPr>
            <p:nvPr/>
          </p:nvSpPr>
          <p:spPr bwMode="auto">
            <a:xfrm>
              <a:off x="249" y="845"/>
              <a:ext cx="3840" cy="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x-none"/>
            </a:p>
          </p:txBody>
        </p:sp>
        <p:sp>
          <p:nvSpPr>
            <p:cNvPr id="36898" name="Rectangle 34"/>
            <p:cNvSpPr>
              <a:spLocks noChangeArrowheads="1"/>
            </p:cNvSpPr>
            <p:nvPr/>
          </p:nvSpPr>
          <p:spPr bwMode="auto">
            <a:xfrm>
              <a:off x="549" y="1095"/>
              <a:ext cx="3360" cy="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x-none"/>
            </a:p>
          </p:txBody>
        </p:sp>
        <p:sp>
          <p:nvSpPr>
            <p:cNvPr id="36899" name="Line 35"/>
            <p:cNvSpPr>
              <a:spLocks noChangeShapeType="1"/>
            </p:cNvSpPr>
            <p:nvPr/>
          </p:nvSpPr>
          <p:spPr bwMode="auto">
            <a:xfrm>
              <a:off x="549" y="2907"/>
              <a:ext cx="3360"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00" name="Line 36"/>
            <p:cNvSpPr>
              <a:spLocks noChangeShapeType="1"/>
            </p:cNvSpPr>
            <p:nvPr/>
          </p:nvSpPr>
          <p:spPr bwMode="auto">
            <a:xfrm>
              <a:off x="549" y="2601"/>
              <a:ext cx="3360"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01" name="Line 37"/>
            <p:cNvSpPr>
              <a:spLocks noChangeShapeType="1"/>
            </p:cNvSpPr>
            <p:nvPr/>
          </p:nvSpPr>
          <p:spPr bwMode="auto">
            <a:xfrm>
              <a:off x="549" y="2301"/>
              <a:ext cx="3360"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02" name="Line 38"/>
            <p:cNvSpPr>
              <a:spLocks noChangeShapeType="1"/>
            </p:cNvSpPr>
            <p:nvPr/>
          </p:nvSpPr>
          <p:spPr bwMode="auto">
            <a:xfrm>
              <a:off x="549" y="2001"/>
              <a:ext cx="3360"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03" name="Line 39"/>
            <p:cNvSpPr>
              <a:spLocks noChangeShapeType="1"/>
            </p:cNvSpPr>
            <p:nvPr/>
          </p:nvSpPr>
          <p:spPr bwMode="auto">
            <a:xfrm>
              <a:off x="549" y="1701"/>
              <a:ext cx="3360"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04" name="Line 40"/>
            <p:cNvSpPr>
              <a:spLocks noChangeShapeType="1"/>
            </p:cNvSpPr>
            <p:nvPr/>
          </p:nvSpPr>
          <p:spPr bwMode="auto">
            <a:xfrm>
              <a:off x="549" y="1395"/>
              <a:ext cx="3360"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05" name="Line 41"/>
            <p:cNvSpPr>
              <a:spLocks noChangeShapeType="1"/>
            </p:cNvSpPr>
            <p:nvPr/>
          </p:nvSpPr>
          <p:spPr bwMode="auto">
            <a:xfrm>
              <a:off x="549" y="1095"/>
              <a:ext cx="336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06" name="Rectangle 42"/>
            <p:cNvSpPr>
              <a:spLocks noChangeArrowheads="1"/>
            </p:cNvSpPr>
            <p:nvPr/>
          </p:nvSpPr>
          <p:spPr bwMode="auto">
            <a:xfrm>
              <a:off x="549" y="1095"/>
              <a:ext cx="3360" cy="21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x-none"/>
            </a:p>
          </p:txBody>
        </p:sp>
        <p:sp>
          <p:nvSpPr>
            <p:cNvPr id="36907" name="Rectangle 43"/>
            <p:cNvSpPr>
              <a:spLocks noChangeArrowheads="1"/>
            </p:cNvSpPr>
            <p:nvPr/>
          </p:nvSpPr>
          <p:spPr bwMode="auto">
            <a:xfrm>
              <a:off x="699" y="2541"/>
              <a:ext cx="204" cy="666"/>
            </a:xfrm>
            <a:prstGeom prst="rect">
              <a:avLst/>
            </a:prstGeom>
            <a:solidFill>
              <a:srgbClr val="808080"/>
            </a:solidFill>
            <a:ln w="9525">
              <a:solidFill>
                <a:srgbClr val="000000"/>
              </a:solidFill>
              <a:miter lim="800000"/>
              <a:headEnd/>
              <a:tailEnd/>
            </a:ln>
          </p:spPr>
          <p:txBody>
            <a:bodyPr/>
            <a:lstStyle/>
            <a:p>
              <a:endParaRPr lang="x-none"/>
            </a:p>
          </p:txBody>
        </p:sp>
        <p:sp>
          <p:nvSpPr>
            <p:cNvPr id="36908" name="Rectangle 44"/>
            <p:cNvSpPr>
              <a:spLocks noChangeArrowheads="1"/>
            </p:cNvSpPr>
            <p:nvPr/>
          </p:nvSpPr>
          <p:spPr bwMode="auto">
            <a:xfrm>
              <a:off x="1821" y="2979"/>
              <a:ext cx="204" cy="228"/>
            </a:xfrm>
            <a:prstGeom prst="rect">
              <a:avLst/>
            </a:prstGeom>
            <a:solidFill>
              <a:srgbClr val="808080"/>
            </a:solidFill>
            <a:ln w="9525">
              <a:solidFill>
                <a:srgbClr val="000000"/>
              </a:solidFill>
              <a:miter lim="800000"/>
              <a:headEnd/>
              <a:tailEnd/>
            </a:ln>
          </p:spPr>
          <p:txBody>
            <a:bodyPr/>
            <a:lstStyle/>
            <a:p>
              <a:endParaRPr lang="x-none"/>
            </a:p>
          </p:txBody>
        </p:sp>
        <p:sp>
          <p:nvSpPr>
            <p:cNvPr id="36909" name="Rectangle 45"/>
            <p:cNvSpPr>
              <a:spLocks noChangeArrowheads="1"/>
            </p:cNvSpPr>
            <p:nvPr/>
          </p:nvSpPr>
          <p:spPr bwMode="auto">
            <a:xfrm>
              <a:off x="2937" y="2349"/>
              <a:ext cx="204" cy="858"/>
            </a:xfrm>
            <a:prstGeom prst="rect">
              <a:avLst/>
            </a:prstGeom>
            <a:solidFill>
              <a:srgbClr val="808080"/>
            </a:solidFill>
            <a:ln w="9525">
              <a:solidFill>
                <a:srgbClr val="000000"/>
              </a:solidFill>
              <a:miter lim="800000"/>
              <a:headEnd/>
              <a:tailEnd/>
            </a:ln>
          </p:spPr>
          <p:txBody>
            <a:bodyPr/>
            <a:lstStyle/>
            <a:p>
              <a:endParaRPr lang="x-none"/>
            </a:p>
          </p:txBody>
        </p:sp>
        <p:sp>
          <p:nvSpPr>
            <p:cNvPr id="36910" name="Rectangle 46"/>
            <p:cNvSpPr>
              <a:spLocks noChangeArrowheads="1"/>
            </p:cNvSpPr>
            <p:nvPr/>
          </p:nvSpPr>
          <p:spPr bwMode="auto">
            <a:xfrm>
              <a:off x="903" y="2499"/>
              <a:ext cx="204" cy="708"/>
            </a:xfrm>
            <a:prstGeom prst="rect">
              <a:avLst/>
            </a:prstGeom>
            <a:solidFill>
              <a:srgbClr val="AF003D"/>
            </a:solidFill>
            <a:ln w="9525">
              <a:solidFill>
                <a:srgbClr val="000000"/>
              </a:solidFill>
              <a:miter lim="800000"/>
              <a:headEnd/>
              <a:tailEnd/>
            </a:ln>
          </p:spPr>
          <p:txBody>
            <a:bodyPr/>
            <a:lstStyle/>
            <a:p>
              <a:endParaRPr lang="x-none"/>
            </a:p>
          </p:txBody>
        </p:sp>
        <p:sp>
          <p:nvSpPr>
            <p:cNvPr id="36911" name="Rectangle 47"/>
            <p:cNvSpPr>
              <a:spLocks noChangeArrowheads="1"/>
            </p:cNvSpPr>
            <p:nvPr/>
          </p:nvSpPr>
          <p:spPr bwMode="auto">
            <a:xfrm>
              <a:off x="2025" y="3027"/>
              <a:ext cx="204" cy="180"/>
            </a:xfrm>
            <a:prstGeom prst="rect">
              <a:avLst/>
            </a:prstGeom>
            <a:solidFill>
              <a:srgbClr val="AF003D"/>
            </a:solidFill>
            <a:ln w="9525">
              <a:solidFill>
                <a:srgbClr val="000000"/>
              </a:solidFill>
              <a:miter lim="800000"/>
              <a:headEnd/>
              <a:tailEnd/>
            </a:ln>
          </p:spPr>
          <p:txBody>
            <a:bodyPr/>
            <a:lstStyle/>
            <a:p>
              <a:endParaRPr lang="x-none"/>
            </a:p>
          </p:txBody>
        </p:sp>
        <p:sp>
          <p:nvSpPr>
            <p:cNvPr id="36912" name="Rectangle 48"/>
            <p:cNvSpPr>
              <a:spLocks noChangeArrowheads="1"/>
            </p:cNvSpPr>
            <p:nvPr/>
          </p:nvSpPr>
          <p:spPr bwMode="auto">
            <a:xfrm>
              <a:off x="3141" y="2259"/>
              <a:ext cx="204" cy="948"/>
            </a:xfrm>
            <a:prstGeom prst="rect">
              <a:avLst/>
            </a:prstGeom>
            <a:solidFill>
              <a:srgbClr val="AF003D"/>
            </a:solidFill>
            <a:ln w="9525">
              <a:solidFill>
                <a:srgbClr val="000000"/>
              </a:solidFill>
              <a:miter lim="800000"/>
              <a:headEnd/>
              <a:tailEnd/>
            </a:ln>
          </p:spPr>
          <p:txBody>
            <a:bodyPr/>
            <a:lstStyle/>
            <a:p>
              <a:endParaRPr lang="x-none"/>
            </a:p>
          </p:txBody>
        </p:sp>
        <p:sp>
          <p:nvSpPr>
            <p:cNvPr id="36913" name="Rectangle 49"/>
            <p:cNvSpPr>
              <a:spLocks noChangeArrowheads="1"/>
            </p:cNvSpPr>
            <p:nvPr/>
          </p:nvSpPr>
          <p:spPr bwMode="auto">
            <a:xfrm>
              <a:off x="1107" y="1923"/>
              <a:ext cx="204" cy="1284"/>
            </a:xfrm>
            <a:prstGeom prst="rect">
              <a:avLst/>
            </a:prstGeom>
            <a:solidFill>
              <a:srgbClr val="0099FF"/>
            </a:solidFill>
            <a:ln w="9525">
              <a:solidFill>
                <a:srgbClr val="000000"/>
              </a:solidFill>
              <a:miter lim="800000"/>
              <a:headEnd/>
              <a:tailEnd/>
            </a:ln>
          </p:spPr>
          <p:txBody>
            <a:bodyPr/>
            <a:lstStyle/>
            <a:p>
              <a:endParaRPr lang="x-none"/>
            </a:p>
          </p:txBody>
        </p:sp>
        <p:sp>
          <p:nvSpPr>
            <p:cNvPr id="36914" name="Rectangle 50"/>
            <p:cNvSpPr>
              <a:spLocks noChangeArrowheads="1"/>
            </p:cNvSpPr>
            <p:nvPr/>
          </p:nvSpPr>
          <p:spPr bwMode="auto">
            <a:xfrm>
              <a:off x="2229" y="3087"/>
              <a:ext cx="198" cy="120"/>
            </a:xfrm>
            <a:prstGeom prst="rect">
              <a:avLst/>
            </a:prstGeom>
            <a:solidFill>
              <a:srgbClr val="0099FF"/>
            </a:solidFill>
            <a:ln w="9525">
              <a:solidFill>
                <a:srgbClr val="000000"/>
              </a:solidFill>
              <a:miter lim="800000"/>
              <a:headEnd/>
              <a:tailEnd/>
            </a:ln>
          </p:spPr>
          <p:txBody>
            <a:bodyPr/>
            <a:lstStyle/>
            <a:p>
              <a:endParaRPr lang="x-none"/>
            </a:p>
          </p:txBody>
        </p:sp>
        <p:sp>
          <p:nvSpPr>
            <p:cNvPr id="36915" name="Rectangle 51"/>
            <p:cNvSpPr>
              <a:spLocks noChangeArrowheads="1"/>
            </p:cNvSpPr>
            <p:nvPr/>
          </p:nvSpPr>
          <p:spPr bwMode="auto">
            <a:xfrm>
              <a:off x="3345" y="1413"/>
              <a:ext cx="204" cy="1794"/>
            </a:xfrm>
            <a:prstGeom prst="rect">
              <a:avLst/>
            </a:prstGeom>
            <a:solidFill>
              <a:srgbClr val="0099FF"/>
            </a:solidFill>
            <a:ln w="9525">
              <a:solidFill>
                <a:srgbClr val="000000"/>
              </a:solidFill>
              <a:miter lim="800000"/>
              <a:headEnd/>
              <a:tailEnd/>
            </a:ln>
          </p:spPr>
          <p:txBody>
            <a:bodyPr/>
            <a:lstStyle/>
            <a:p>
              <a:endParaRPr lang="x-none"/>
            </a:p>
          </p:txBody>
        </p:sp>
        <p:sp>
          <p:nvSpPr>
            <p:cNvPr id="36916" name="Rectangle 52"/>
            <p:cNvSpPr>
              <a:spLocks noChangeArrowheads="1"/>
            </p:cNvSpPr>
            <p:nvPr/>
          </p:nvSpPr>
          <p:spPr bwMode="auto">
            <a:xfrm>
              <a:off x="1311" y="1743"/>
              <a:ext cx="204" cy="1464"/>
            </a:xfrm>
            <a:prstGeom prst="rect">
              <a:avLst/>
            </a:prstGeom>
            <a:solidFill>
              <a:srgbClr val="FFCC00"/>
            </a:solidFill>
            <a:ln w="9525">
              <a:solidFill>
                <a:srgbClr val="000000"/>
              </a:solidFill>
              <a:miter lim="800000"/>
              <a:headEnd/>
              <a:tailEnd/>
            </a:ln>
          </p:spPr>
          <p:txBody>
            <a:bodyPr/>
            <a:lstStyle/>
            <a:p>
              <a:endParaRPr lang="x-none"/>
            </a:p>
          </p:txBody>
        </p:sp>
        <p:sp>
          <p:nvSpPr>
            <p:cNvPr id="36917" name="Rectangle 53"/>
            <p:cNvSpPr>
              <a:spLocks noChangeArrowheads="1"/>
            </p:cNvSpPr>
            <p:nvPr/>
          </p:nvSpPr>
          <p:spPr bwMode="auto">
            <a:xfrm>
              <a:off x="3549" y="1245"/>
              <a:ext cx="204" cy="1962"/>
            </a:xfrm>
            <a:prstGeom prst="rect">
              <a:avLst/>
            </a:prstGeom>
            <a:solidFill>
              <a:srgbClr val="FFCC00"/>
            </a:solidFill>
            <a:ln w="9525">
              <a:solidFill>
                <a:srgbClr val="000000"/>
              </a:solidFill>
              <a:miter lim="800000"/>
              <a:headEnd/>
              <a:tailEnd/>
            </a:ln>
          </p:spPr>
          <p:txBody>
            <a:bodyPr/>
            <a:lstStyle/>
            <a:p>
              <a:endParaRPr lang="x-none"/>
            </a:p>
          </p:txBody>
        </p:sp>
        <p:sp>
          <p:nvSpPr>
            <p:cNvPr id="36918" name="Line 54"/>
            <p:cNvSpPr>
              <a:spLocks noChangeShapeType="1"/>
            </p:cNvSpPr>
            <p:nvPr/>
          </p:nvSpPr>
          <p:spPr bwMode="auto">
            <a:xfrm>
              <a:off x="549" y="1095"/>
              <a:ext cx="1" cy="2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19" name="Line 55"/>
            <p:cNvSpPr>
              <a:spLocks noChangeShapeType="1"/>
            </p:cNvSpPr>
            <p:nvPr/>
          </p:nvSpPr>
          <p:spPr bwMode="auto">
            <a:xfrm>
              <a:off x="501" y="3207"/>
              <a:ext cx="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0" name="Line 56"/>
            <p:cNvSpPr>
              <a:spLocks noChangeShapeType="1"/>
            </p:cNvSpPr>
            <p:nvPr/>
          </p:nvSpPr>
          <p:spPr bwMode="auto">
            <a:xfrm>
              <a:off x="501" y="2907"/>
              <a:ext cx="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1" name="Line 57"/>
            <p:cNvSpPr>
              <a:spLocks noChangeShapeType="1"/>
            </p:cNvSpPr>
            <p:nvPr/>
          </p:nvSpPr>
          <p:spPr bwMode="auto">
            <a:xfrm>
              <a:off x="501" y="2601"/>
              <a:ext cx="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2" name="Line 58"/>
            <p:cNvSpPr>
              <a:spLocks noChangeShapeType="1"/>
            </p:cNvSpPr>
            <p:nvPr/>
          </p:nvSpPr>
          <p:spPr bwMode="auto">
            <a:xfrm>
              <a:off x="501" y="2301"/>
              <a:ext cx="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3" name="Line 59"/>
            <p:cNvSpPr>
              <a:spLocks noChangeShapeType="1"/>
            </p:cNvSpPr>
            <p:nvPr/>
          </p:nvSpPr>
          <p:spPr bwMode="auto">
            <a:xfrm>
              <a:off x="501" y="2001"/>
              <a:ext cx="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4" name="Line 60"/>
            <p:cNvSpPr>
              <a:spLocks noChangeShapeType="1"/>
            </p:cNvSpPr>
            <p:nvPr/>
          </p:nvSpPr>
          <p:spPr bwMode="auto">
            <a:xfrm>
              <a:off x="501" y="1701"/>
              <a:ext cx="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5" name="Line 61"/>
            <p:cNvSpPr>
              <a:spLocks noChangeShapeType="1"/>
            </p:cNvSpPr>
            <p:nvPr/>
          </p:nvSpPr>
          <p:spPr bwMode="auto">
            <a:xfrm>
              <a:off x="501" y="1395"/>
              <a:ext cx="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6" name="Line 62"/>
            <p:cNvSpPr>
              <a:spLocks noChangeShapeType="1"/>
            </p:cNvSpPr>
            <p:nvPr/>
          </p:nvSpPr>
          <p:spPr bwMode="auto">
            <a:xfrm>
              <a:off x="501" y="1095"/>
              <a:ext cx="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7" name="Line 63"/>
            <p:cNvSpPr>
              <a:spLocks noChangeShapeType="1"/>
            </p:cNvSpPr>
            <p:nvPr/>
          </p:nvSpPr>
          <p:spPr bwMode="auto">
            <a:xfrm>
              <a:off x="549" y="3207"/>
              <a:ext cx="3360"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8" name="Line 64"/>
            <p:cNvSpPr>
              <a:spLocks noChangeShapeType="1"/>
            </p:cNvSpPr>
            <p:nvPr/>
          </p:nvSpPr>
          <p:spPr bwMode="auto">
            <a:xfrm flipV="1">
              <a:off x="549" y="3207"/>
              <a:ext cx="1"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29" name="Line 65"/>
            <p:cNvSpPr>
              <a:spLocks noChangeShapeType="1"/>
            </p:cNvSpPr>
            <p:nvPr/>
          </p:nvSpPr>
          <p:spPr bwMode="auto">
            <a:xfrm flipV="1">
              <a:off x="1671" y="3207"/>
              <a:ext cx="1"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30" name="Line 66"/>
            <p:cNvSpPr>
              <a:spLocks noChangeShapeType="1"/>
            </p:cNvSpPr>
            <p:nvPr/>
          </p:nvSpPr>
          <p:spPr bwMode="auto">
            <a:xfrm flipV="1">
              <a:off x="2787" y="3207"/>
              <a:ext cx="1"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31" name="Line 67"/>
            <p:cNvSpPr>
              <a:spLocks noChangeShapeType="1"/>
            </p:cNvSpPr>
            <p:nvPr/>
          </p:nvSpPr>
          <p:spPr bwMode="auto">
            <a:xfrm flipV="1">
              <a:off x="3909" y="3207"/>
              <a:ext cx="1"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x-none"/>
            </a:p>
          </p:txBody>
        </p:sp>
        <p:sp>
          <p:nvSpPr>
            <p:cNvPr id="36932" name="Rectangle 68"/>
            <p:cNvSpPr>
              <a:spLocks noChangeArrowheads="1"/>
            </p:cNvSpPr>
            <p:nvPr/>
          </p:nvSpPr>
          <p:spPr bwMode="auto">
            <a:xfrm>
              <a:off x="351" y="3123"/>
              <a:ext cx="7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de-DE" b="1"/>
                <a:t>0</a:t>
              </a:r>
              <a:endParaRPr lang="de-DE"/>
            </a:p>
          </p:txBody>
        </p:sp>
        <p:sp>
          <p:nvSpPr>
            <p:cNvPr id="36933" name="Rectangle 69"/>
            <p:cNvSpPr>
              <a:spLocks noChangeArrowheads="1"/>
            </p:cNvSpPr>
            <p:nvPr/>
          </p:nvSpPr>
          <p:spPr bwMode="auto">
            <a:xfrm>
              <a:off x="351" y="2823"/>
              <a:ext cx="7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de-DE" b="1"/>
                <a:t>2</a:t>
              </a:r>
              <a:endParaRPr lang="de-DE"/>
            </a:p>
          </p:txBody>
        </p:sp>
        <p:sp>
          <p:nvSpPr>
            <p:cNvPr id="36934" name="Rectangle 70"/>
            <p:cNvSpPr>
              <a:spLocks noChangeArrowheads="1"/>
            </p:cNvSpPr>
            <p:nvPr/>
          </p:nvSpPr>
          <p:spPr bwMode="auto">
            <a:xfrm>
              <a:off x="351" y="2517"/>
              <a:ext cx="7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de-DE" b="1"/>
                <a:t>4</a:t>
              </a:r>
              <a:endParaRPr lang="de-DE"/>
            </a:p>
          </p:txBody>
        </p:sp>
        <p:sp>
          <p:nvSpPr>
            <p:cNvPr id="36935" name="Rectangle 71"/>
            <p:cNvSpPr>
              <a:spLocks noChangeArrowheads="1"/>
            </p:cNvSpPr>
            <p:nvPr/>
          </p:nvSpPr>
          <p:spPr bwMode="auto">
            <a:xfrm>
              <a:off x="351" y="2217"/>
              <a:ext cx="7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de-DE" b="1"/>
                <a:t>6</a:t>
              </a:r>
              <a:endParaRPr lang="de-DE"/>
            </a:p>
          </p:txBody>
        </p:sp>
        <p:sp>
          <p:nvSpPr>
            <p:cNvPr id="36936" name="Rectangle 72"/>
            <p:cNvSpPr>
              <a:spLocks noChangeArrowheads="1"/>
            </p:cNvSpPr>
            <p:nvPr/>
          </p:nvSpPr>
          <p:spPr bwMode="auto">
            <a:xfrm>
              <a:off x="351" y="1917"/>
              <a:ext cx="7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de-DE" b="1"/>
                <a:t>8</a:t>
              </a:r>
              <a:endParaRPr lang="de-DE"/>
            </a:p>
          </p:txBody>
        </p:sp>
        <p:sp>
          <p:nvSpPr>
            <p:cNvPr id="36937" name="Rectangle 73"/>
            <p:cNvSpPr>
              <a:spLocks noChangeArrowheads="1"/>
            </p:cNvSpPr>
            <p:nvPr/>
          </p:nvSpPr>
          <p:spPr bwMode="auto">
            <a:xfrm>
              <a:off x="273" y="1617"/>
              <a:ext cx="1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de-DE" b="1"/>
                <a:t>10</a:t>
              </a:r>
              <a:endParaRPr lang="de-DE"/>
            </a:p>
          </p:txBody>
        </p:sp>
        <p:sp>
          <p:nvSpPr>
            <p:cNvPr id="36938" name="Rectangle 74"/>
            <p:cNvSpPr>
              <a:spLocks noChangeArrowheads="1"/>
            </p:cNvSpPr>
            <p:nvPr/>
          </p:nvSpPr>
          <p:spPr bwMode="auto">
            <a:xfrm>
              <a:off x="273" y="1311"/>
              <a:ext cx="148"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de-DE" b="1"/>
                <a:t>12</a:t>
              </a:r>
              <a:endParaRPr lang="de-DE"/>
            </a:p>
          </p:txBody>
        </p:sp>
        <p:sp>
          <p:nvSpPr>
            <p:cNvPr id="36939" name="Rectangle 75"/>
            <p:cNvSpPr>
              <a:spLocks noChangeArrowheads="1"/>
            </p:cNvSpPr>
            <p:nvPr/>
          </p:nvSpPr>
          <p:spPr bwMode="auto">
            <a:xfrm>
              <a:off x="273" y="1011"/>
              <a:ext cx="148"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de-DE" b="1"/>
                <a:t>14</a:t>
              </a:r>
              <a:endParaRPr lang="de-DE"/>
            </a:p>
          </p:txBody>
        </p:sp>
      </p:grpSp>
      <p:sp>
        <p:nvSpPr>
          <p:cNvPr id="36940" name="Text Box 76"/>
          <p:cNvSpPr txBox="1">
            <a:spLocks noChangeArrowheads="1"/>
          </p:cNvSpPr>
          <p:nvPr/>
        </p:nvSpPr>
        <p:spPr bwMode="auto">
          <a:xfrm>
            <a:off x="6699250" y="4400550"/>
            <a:ext cx="2444750" cy="2203450"/>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9" tIns="41239" rIns="82479" bIns="41239">
            <a:spAutoFit/>
          </a:bodyPr>
          <a:lstStyle>
            <a:lvl1pPr defTabSz="825500">
              <a:defRPr>
                <a:solidFill>
                  <a:schemeClr val="tx1"/>
                </a:solidFill>
                <a:latin typeface="Arial" pitchFamily="34" charset="0"/>
              </a:defRPr>
            </a:lvl1pPr>
            <a:lvl2pPr marL="515938" defTabSz="825500">
              <a:defRPr>
                <a:solidFill>
                  <a:schemeClr val="tx1"/>
                </a:solidFill>
                <a:latin typeface="Arial" pitchFamily="34" charset="0"/>
              </a:defRPr>
            </a:lvl2pPr>
            <a:lvl3pPr marL="1030288" defTabSz="825500">
              <a:defRPr>
                <a:solidFill>
                  <a:schemeClr val="tx1"/>
                </a:solidFill>
                <a:latin typeface="Arial" pitchFamily="34" charset="0"/>
              </a:defRPr>
            </a:lvl3pPr>
            <a:lvl4pPr marL="1546225" defTabSz="825500">
              <a:defRPr>
                <a:solidFill>
                  <a:schemeClr val="tx1"/>
                </a:solidFill>
                <a:latin typeface="Arial" pitchFamily="34" charset="0"/>
              </a:defRPr>
            </a:lvl4pPr>
            <a:lvl5pPr marL="2062163" defTabSz="825500">
              <a:defRPr>
                <a:solidFill>
                  <a:schemeClr val="tx1"/>
                </a:solidFill>
                <a:latin typeface="Arial" pitchFamily="34" charset="0"/>
              </a:defRPr>
            </a:lvl5pPr>
            <a:lvl6pPr marL="2519363" defTabSz="825500" fontAlgn="base">
              <a:spcBef>
                <a:spcPct val="0"/>
              </a:spcBef>
              <a:spcAft>
                <a:spcPct val="0"/>
              </a:spcAft>
              <a:defRPr>
                <a:solidFill>
                  <a:schemeClr val="tx1"/>
                </a:solidFill>
                <a:latin typeface="Arial" pitchFamily="34" charset="0"/>
              </a:defRPr>
            </a:lvl6pPr>
            <a:lvl7pPr marL="2976563" defTabSz="825500" fontAlgn="base">
              <a:spcBef>
                <a:spcPct val="0"/>
              </a:spcBef>
              <a:spcAft>
                <a:spcPct val="0"/>
              </a:spcAft>
              <a:defRPr>
                <a:solidFill>
                  <a:schemeClr val="tx1"/>
                </a:solidFill>
                <a:latin typeface="Arial" pitchFamily="34" charset="0"/>
              </a:defRPr>
            </a:lvl7pPr>
            <a:lvl8pPr marL="3433763" defTabSz="825500" fontAlgn="base">
              <a:spcBef>
                <a:spcPct val="0"/>
              </a:spcBef>
              <a:spcAft>
                <a:spcPct val="0"/>
              </a:spcAft>
              <a:defRPr>
                <a:solidFill>
                  <a:schemeClr val="tx1"/>
                </a:solidFill>
                <a:latin typeface="Arial" pitchFamily="34" charset="0"/>
              </a:defRPr>
            </a:lvl8pPr>
            <a:lvl9pPr marL="3890963" defTabSz="825500" fontAlgn="base">
              <a:spcBef>
                <a:spcPct val="0"/>
              </a:spcBef>
              <a:spcAft>
                <a:spcPct val="0"/>
              </a:spcAft>
              <a:defRPr>
                <a:solidFill>
                  <a:schemeClr val="tx1"/>
                </a:solidFill>
                <a:latin typeface="Arial" pitchFamily="34" charset="0"/>
              </a:defRPr>
            </a:lvl9pPr>
          </a:lstStyle>
          <a:p>
            <a:pPr algn="ctr" eaLnBrk="0" hangingPunct="0">
              <a:lnSpc>
                <a:spcPct val="90000"/>
              </a:lnSpc>
              <a:spcBef>
                <a:spcPct val="50000"/>
              </a:spcBef>
              <a:buFontTx/>
              <a:buChar char="-"/>
            </a:pPr>
            <a:r>
              <a:rPr lang="en-US" sz="1600" b="1">
                <a:solidFill>
                  <a:schemeClr val="tx2"/>
                </a:solidFill>
              </a:rPr>
              <a:t> 90%</a:t>
            </a:r>
            <a:r>
              <a:rPr lang="en-US" sz="1600" b="1"/>
              <a:t> </a:t>
            </a:r>
            <a:r>
              <a:rPr lang="sr-Latn-CS" sz="1600" b="1"/>
              <a:t>bolesnika u realnom životu je tretirano posle 2-4-6 sati ili kasnije</a:t>
            </a:r>
            <a:endParaRPr lang="en-US" sz="1600" b="1">
              <a:solidFill>
                <a:schemeClr val="tx2"/>
              </a:solidFill>
            </a:endParaRPr>
          </a:p>
          <a:p>
            <a:pPr algn="ctr" eaLnBrk="0" hangingPunct="0">
              <a:lnSpc>
                <a:spcPct val="90000"/>
              </a:lnSpc>
              <a:spcBef>
                <a:spcPct val="50000"/>
              </a:spcBef>
              <a:buFont typeface="Wingdings" pitchFamily="2" charset="2"/>
              <a:buNone/>
            </a:pPr>
            <a:r>
              <a:rPr lang="en-US" sz="1600" b="1"/>
              <a:t>- </a:t>
            </a:r>
            <a:r>
              <a:rPr lang="sr-Latn-CS" sz="1600" b="1"/>
              <a:t>Posle 4 sata odlaganja PCI mortalitet se ne razlikuje ili je čak veći nego nakon trombolize</a:t>
            </a:r>
            <a:endParaRPr lang="en-US" sz="1600" b="1">
              <a:solidFill>
                <a:schemeClr val="tx2"/>
              </a:solidFill>
            </a:endParaRPr>
          </a:p>
        </p:txBody>
      </p:sp>
      <p:sp>
        <p:nvSpPr>
          <p:cNvPr id="36941" name="Line 77"/>
          <p:cNvSpPr>
            <a:spLocks noChangeShapeType="1"/>
          </p:cNvSpPr>
          <p:nvPr/>
        </p:nvSpPr>
        <p:spPr bwMode="auto">
          <a:xfrm flipH="1" flipV="1">
            <a:off x="8791575" y="3246438"/>
            <a:ext cx="173038" cy="1128712"/>
          </a:xfrm>
          <a:prstGeom prst="line">
            <a:avLst/>
          </a:prstGeom>
          <a:noFill/>
          <a:ln w="127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a:p>
        </p:txBody>
      </p:sp>
      <p:sp>
        <p:nvSpPr>
          <p:cNvPr id="36942" name="Line 78"/>
          <p:cNvSpPr>
            <a:spLocks noChangeShapeType="1"/>
          </p:cNvSpPr>
          <p:nvPr/>
        </p:nvSpPr>
        <p:spPr bwMode="auto">
          <a:xfrm flipH="1" flipV="1">
            <a:off x="8529638" y="3636963"/>
            <a:ext cx="420687" cy="736600"/>
          </a:xfrm>
          <a:prstGeom prst="line">
            <a:avLst/>
          </a:prstGeom>
          <a:noFill/>
          <a:ln w="127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a:p>
        </p:txBody>
      </p:sp>
      <p:sp>
        <p:nvSpPr>
          <p:cNvPr id="36943" name="Line 79"/>
          <p:cNvSpPr>
            <a:spLocks noChangeShapeType="1"/>
          </p:cNvSpPr>
          <p:nvPr/>
        </p:nvSpPr>
        <p:spPr bwMode="auto">
          <a:xfrm flipH="1" flipV="1">
            <a:off x="2182813" y="3440113"/>
            <a:ext cx="4538662" cy="2474912"/>
          </a:xfrm>
          <a:prstGeom prst="line">
            <a:avLst/>
          </a:prstGeom>
          <a:noFill/>
          <a:ln w="127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a:p>
        </p:txBody>
      </p:sp>
      <p:sp>
        <p:nvSpPr>
          <p:cNvPr id="36944" name="Line 80"/>
          <p:cNvSpPr>
            <a:spLocks noChangeShapeType="1"/>
          </p:cNvSpPr>
          <p:nvPr/>
        </p:nvSpPr>
        <p:spPr bwMode="auto">
          <a:xfrm flipH="1" flipV="1">
            <a:off x="5834063" y="2554288"/>
            <a:ext cx="847725" cy="3370262"/>
          </a:xfrm>
          <a:prstGeom prst="line">
            <a:avLst/>
          </a:prstGeom>
          <a:noFill/>
          <a:ln w="127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a:p>
        </p:txBody>
      </p:sp>
    </p:spTree>
    <p:extLst>
      <p:ext uri="{BB962C8B-B14F-4D97-AF65-F5344CB8AC3E}">
        <p14:creationId xmlns:p14="http://schemas.microsoft.com/office/powerpoint/2010/main" val="1569688428"/>
      </p:ext>
    </p:extLst>
  </p:cSld>
  <p:clrMapOvr>
    <a:masterClrMapping/>
  </p:clrMapOvr>
  <p:transition advTm="34013"/>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endParaRPr lang="x-none"/>
          </a:p>
        </p:txBody>
      </p:sp>
      <p:sp>
        <p:nvSpPr>
          <p:cNvPr id="7171" name="Rectangle 3"/>
          <p:cNvSpPr>
            <a:spLocks noGrp="1" noChangeArrowheads="1"/>
          </p:cNvSpPr>
          <p:nvPr>
            <p:ph type="body" idx="1"/>
          </p:nvPr>
        </p:nvSpPr>
        <p:spPr/>
        <p:txBody>
          <a:bodyPr/>
          <a:lstStyle/>
          <a:p>
            <a:endParaRPr lang="x-none"/>
          </a:p>
        </p:txBody>
      </p:sp>
      <p:pic>
        <p:nvPicPr>
          <p:cNvPr id="7172" name="Picture 4" descr="DSC0057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6408593"/>
      </p:ext>
    </p:extLst>
  </p:cSld>
  <p:clrMapOvr>
    <a:masterClrMapping/>
  </p:clrMapOvr>
  <p:transition advTm="63054"/>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Valvularne bolesti kod starih osoba</a:t>
            </a:r>
          </a:p>
        </p:txBody>
      </p:sp>
      <p:sp>
        <p:nvSpPr>
          <p:cNvPr id="3" name="Content Placeholder 2"/>
          <p:cNvSpPr>
            <a:spLocks noGrp="1"/>
          </p:cNvSpPr>
          <p:nvPr>
            <p:ph idx="1"/>
          </p:nvPr>
        </p:nvSpPr>
        <p:spPr/>
        <p:txBody>
          <a:bodyPr>
            <a:normAutofit fontScale="62500" lnSpcReduction="20000"/>
          </a:bodyPr>
          <a:lstStyle/>
          <a:p>
            <a:r>
              <a:rPr lang="es-BO" dirty="0" err="1"/>
              <a:t>Proces</a:t>
            </a:r>
            <a:r>
              <a:rPr lang="es-BO" dirty="0"/>
              <a:t> </a:t>
            </a:r>
            <a:r>
              <a:rPr lang="es-BO" dirty="0" err="1"/>
              <a:t>starenja</a:t>
            </a:r>
            <a:r>
              <a:rPr lang="es-BO" dirty="0"/>
              <a:t> </a:t>
            </a:r>
            <a:r>
              <a:rPr lang="es-BO" dirty="0" err="1"/>
              <a:t>kardiovaskularnog</a:t>
            </a:r>
            <a:r>
              <a:rPr lang="es-BO" dirty="0"/>
              <a:t> sistema </a:t>
            </a:r>
            <a:r>
              <a:rPr lang="es-BO" dirty="0" err="1"/>
              <a:t>obično</a:t>
            </a:r>
            <a:r>
              <a:rPr lang="es-BO" dirty="0"/>
              <a:t> </a:t>
            </a:r>
            <a:r>
              <a:rPr lang="es-BO" dirty="0" err="1"/>
              <a:t>pocinje</a:t>
            </a:r>
            <a:r>
              <a:rPr lang="es-BO" dirty="0"/>
              <a:t> da se </a:t>
            </a:r>
            <a:r>
              <a:rPr lang="es-BO" dirty="0" err="1"/>
              <a:t>ubrzava</a:t>
            </a:r>
            <a:r>
              <a:rPr lang="es-BO" dirty="0"/>
              <a:t> </a:t>
            </a:r>
            <a:r>
              <a:rPr lang="es-BO" dirty="0" err="1"/>
              <a:t>od</a:t>
            </a:r>
            <a:r>
              <a:rPr lang="es-BO" dirty="0"/>
              <a:t> </a:t>
            </a:r>
            <a:r>
              <a:rPr lang="es-BO" dirty="0" err="1"/>
              <a:t>sredine</a:t>
            </a:r>
            <a:r>
              <a:rPr lang="es-BO" dirty="0"/>
              <a:t> </a:t>
            </a:r>
            <a:r>
              <a:rPr lang="es-BO" dirty="0" err="1"/>
              <a:t>pedesetih</a:t>
            </a:r>
            <a:r>
              <a:rPr lang="es-BO" dirty="0"/>
              <a:t> </a:t>
            </a:r>
            <a:r>
              <a:rPr lang="es-BO" dirty="0" err="1"/>
              <a:t>godina</a:t>
            </a:r>
            <a:r>
              <a:rPr lang="es-BO" dirty="0"/>
              <a:t> </a:t>
            </a:r>
            <a:r>
              <a:rPr lang="es-BO" dirty="0" err="1"/>
              <a:t>života</a:t>
            </a:r>
            <a:r>
              <a:rPr lang="es-BO" dirty="0"/>
              <a:t> i </a:t>
            </a:r>
            <a:r>
              <a:rPr lang="es-BO" dirty="0" err="1"/>
              <a:t>ne</a:t>
            </a:r>
            <a:r>
              <a:rPr lang="es-BO" dirty="0"/>
              <a:t> </a:t>
            </a:r>
            <a:r>
              <a:rPr lang="es-BO" dirty="0" err="1"/>
              <a:t>pogadja</a:t>
            </a:r>
            <a:r>
              <a:rPr lang="es-BO" dirty="0"/>
              <a:t> </a:t>
            </a:r>
            <a:r>
              <a:rPr lang="es-BO" dirty="0" err="1"/>
              <a:t>ravnomerno</a:t>
            </a:r>
            <a:r>
              <a:rPr lang="es-BO" dirty="0"/>
              <a:t> </a:t>
            </a:r>
            <a:r>
              <a:rPr lang="es-BO" dirty="0" err="1"/>
              <a:t>sve</a:t>
            </a:r>
            <a:r>
              <a:rPr lang="es-BO" dirty="0"/>
              <a:t> </a:t>
            </a:r>
            <a:r>
              <a:rPr lang="es-BO" dirty="0" err="1"/>
              <a:t>njegove</a:t>
            </a:r>
            <a:r>
              <a:rPr lang="es-BO" dirty="0"/>
              <a:t> </a:t>
            </a:r>
            <a:r>
              <a:rPr lang="es-BO" dirty="0" err="1"/>
              <a:t>delove</a:t>
            </a:r>
            <a:r>
              <a:rPr lang="es-BO" dirty="0"/>
              <a:t>. </a:t>
            </a:r>
            <a:r>
              <a:rPr lang="es-BO" dirty="0" err="1"/>
              <a:t>Srce</a:t>
            </a:r>
            <a:r>
              <a:rPr lang="es-BO" dirty="0"/>
              <a:t> i </a:t>
            </a:r>
            <a:r>
              <a:rPr lang="es-BO" dirty="0" err="1"/>
              <a:t>krvni</a:t>
            </a:r>
            <a:r>
              <a:rPr lang="es-BO" dirty="0"/>
              <a:t> </a:t>
            </a:r>
            <a:r>
              <a:rPr lang="es-BO" dirty="0" err="1"/>
              <a:t>sudovi</a:t>
            </a:r>
            <a:r>
              <a:rPr lang="es-BO" dirty="0"/>
              <a:t> </a:t>
            </a:r>
            <a:r>
              <a:rPr lang="es-BO" dirty="0" err="1"/>
              <a:t>trpe</a:t>
            </a:r>
            <a:r>
              <a:rPr lang="es-BO" dirty="0"/>
              <a:t> </a:t>
            </a:r>
            <a:r>
              <a:rPr lang="es-BO" dirty="0" err="1"/>
              <a:t>karakteristične</a:t>
            </a:r>
            <a:r>
              <a:rPr lang="es-BO" dirty="0"/>
              <a:t> </a:t>
            </a:r>
            <a:r>
              <a:rPr lang="es-BO" dirty="0" err="1"/>
              <a:t>histofiziološke</a:t>
            </a:r>
            <a:r>
              <a:rPr lang="es-BO" dirty="0"/>
              <a:t> </a:t>
            </a:r>
            <a:r>
              <a:rPr lang="es-BO" dirty="0" err="1"/>
              <a:t>promene.Težina</a:t>
            </a:r>
            <a:r>
              <a:rPr lang="es-BO" dirty="0"/>
              <a:t> </a:t>
            </a:r>
            <a:r>
              <a:rPr lang="es-BO" dirty="0" err="1"/>
              <a:t>srčanog</a:t>
            </a:r>
            <a:r>
              <a:rPr lang="es-BO" dirty="0"/>
              <a:t> </a:t>
            </a:r>
            <a:r>
              <a:rPr lang="es-BO" dirty="0" err="1"/>
              <a:t>misica</a:t>
            </a:r>
            <a:r>
              <a:rPr lang="es-BO" dirty="0"/>
              <a:t> </a:t>
            </a:r>
            <a:r>
              <a:rPr lang="es-BO" dirty="0" err="1"/>
              <a:t>pokazuje</a:t>
            </a:r>
            <a:r>
              <a:rPr lang="es-BO" dirty="0"/>
              <a:t> </a:t>
            </a:r>
            <a:r>
              <a:rPr lang="es-BO" dirty="0" err="1"/>
              <a:t>tendenciju</a:t>
            </a:r>
            <a:r>
              <a:rPr lang="es-BO" dirty="0"/>
              <a:t> </a:t>
            </a:r>
            <a:r>
              <a:rPr lang="es-BO" dirty="0" err="1"/>
              <a:t>lakog</a:t>
            </a:r>
            <a:r>
              <a:rPr lang="es-BO" dirty="0"/>
              <a:t> </a:t>
            </a:r>
            <a:r>
              <a:rPr lang="es-BO" dirty="0" err="1"/>
              <a:t>porasta</a:t>
            </a:r>
            <a:r>
              <a:rPr lang="es-BO" dirty="0"/>
              <a:t> </a:t>
            </a:r>
            <a:r>
              <a:rPr lang="es-BO" dirty="0" err="1"/>
              <a:t>na</a:t>
            </a:r>
            <a:r>
              <a:rPr lang="es-BO" dirty="0"/>
              <a:t> </a:t>
            </a:r>
            <a:r>
              <a:rPr lang="es-BO" dirty="0" err="1"/>
              <a:t>račun</a:t>
            </a:r>
            <a:r>
              <a:rPr lang="es-BO" dirty="0"/>
              <a:t> </a:t>
            </a:r>
            <a:r>
              <a:rPr lang="es-BO" dirty="0" err="1"/>
              <a:t>povećanja</a:t>
            </a:r>
            <a:r>
              <a:rPr lang="es-BO" dirty="0"/>
              <a:t> </a:t>
            </a:r>
            <a:r>
              <a:rPr lang="es-BO" dirty="0" err="1"/>
              <a:t>odnosa</a:t>
            </a:r>
            <a:r>
              <a:rPr lang="es-BO" dirty="0"/>
              <a:t> </a:t>
            </a:r>
            <a:r>
              <a:rPr lang="es-BO" dirty="0" err="1"/>
              <a:t>kolagen</a:t>
            </a:r>
            <a:r>
              <a:rPr lang="es-BO" dirty="0"/>
              <a:t>/</a:t>
            </a:r>
            <a:r>
              <a:rPr lang="es-BO" dirty="0" err="1"/>
              <a:t>mišićna</a:t>
            </a:r>
            <a:r>
              <a:rPr lang="es-BO" dirty="0"/>
              <a:t> </a:t>
            </a:r>
            <a:r>
              <a:rPr lang="es-BO" dirty="0" err="1"/>
              <a:t>vlakna.U</a:t>
            </a:r>
            <a:r>
              <a:rPr lang="es-BO" dirty="0"/>
              <a:t> </a:t>
            </a:r>
            <a:r>
              <a:rPr lang="es-BO" dirty="0" err="1"/>
              <a:t>miocitima</a:t>
            </a:r>
            <a:r>
              <a:rPr lang="es-BO" dirty="0"/>
              <a:t> se </a:t>
            </a:r>
            <a:r>
              <a:rPr lang="es-BO" dirty="0" err="1"/>
              <a:t>deponuje</a:t>
            </a:r>
            <a:r>
              <a:rPr lang="es-BO" dirty="0"/>
              <a:t> </a:t>
            </a:r>
            <a:r>
              <a:rPr lang="es-BO" dirty="0" err="1"/>
              <a:t>pigment</a:t>
            </a:r>
            <a:r>
              <a:rPr lang="es-BO" dirty="0"/>
              <a:t> </a:t>
            </a:r>
            <a:r>
              <a:rPr lang="es-BO" dirty="0" err="1"/>
              <a:t>starenja</a:t>
            </a:r>
            <a:r>
              <a:rPr lang="es-BO" dirty="0"/>
              <a:t> </a:t>
            </a:r>
            <a:r>
              <a:rPr lang="es-BO" dirty="0" err="1"/>
              <a:t>lipofuscin</a:t>
            </a:r>
            <a:r>
              <a:rPr lang="es-BO" dirty="0"/>
              <a:t>. </a:t>
            </a:r>
            <a:r>
              <a:rPr lang="es-BO" dirty="0" err="1"/>
              <a:t>Elastična</a:t>
            </a:r>
            <a:r>
              <a:rPr lang="es-BO" dirty="0"/>
              <a:t> </a:t>
            </a:r>
            <a:r>
              <a:rPr lang="es-BO" dirty="0" err="1"/>
              <a:t>vlakna</a:t>
            </a:r>
            <a:r>
              <a:rPr lang="es-BO" dirty="0"/>
              <a:t> su </a:t>
            </a:r>
            <a:r>
              <a:rPr lang="es-BO" dirty="0" err="1"/>
              <a:t>razređena</a:t>
            </a:r>
            <a:r>
              <a:rPr lang="es-BO" dirty="0"/>
              <a:t> a </a:t>
            </a:r>
            <a:r>
              <a:rPr lang="es-BO" dirty="0" err="1"/>
              <a:t>broj</a:t>
            </a:r>
            <a:r>
              <a:rPr lang="es-BO" dirty="0"/>
              <a:t> </a:t>
            </a:r>
            <a:r>
              <a:rPr lang="es-BO" dirty="0" err="1"/>
              <a:t>miofibrila</a:t>
            </a:r>
            <a:r>
              <a:rPr lang="es-BO" dirty="0"/>
              <a:t> je </a:t>
            </a:r>
            <a:r>
              <a:rPr lang="es-BO" dirty="0" err="1"/>
              <a:t>redukovan</a:t>
            </a:r>
            <a:r>
              <a:rPr lang="es-BO" dirty="0"/>
              <a:t>. U </a:t>
            </a:r>
            <a:r>
              <a:rPr lang="es-BO" dirty="0" err="1"/>
              <a:t>arterijama</a:t>
            </a:r>
            <a:r>
              <a:rPr lang="es-BO" dirty="0"/>
              <a:t> </a:t>
            </a:r>
            <a:r>
              <a:rPr lang="es-BO" dirty="0" err="1"/>
              <a:t>zadebljava</a:t>
            </a:r>
            <a:r>
              <a:rPr lang="es-BO" dirty="0"/>
              <a:t> intima </a:t>
            </a:r>
            <a:r>
              <a:rPr lang="es-BO" dirty="0" err="1"/>
              <a:t>koju</a:t>
            </a:r>
            <a:r>
              <a:rPr lang="es-BO" dirty="0"/>
              <a:t> </a:t>
            </a:r>
            <a:r>
              <a:rPr lang="es-BO" dirty="0" err="1"/>
              <a:t>prožimaju</a:t>
            </a:r>
            <a:r>
              <a:rPr lang="es-BO" dirty="0"/>
              <a:t> </a:t>
            </a:r>
            <a:r>
              <a:rPr lang="es-BO" dirty="0" err="1"/>
              <a:t>modifikovane</a:t>
            </a:r>
            <a:r>
              <a:rPr lang="es-BO" dirty="0"/>
              <a:t> GMC </a:t>
            </a:r>
            <a:r>
              <a:rPr lang="es-BO" dirty="0" err="1"/>
              <a:t>koje</a:t>
            </a:r>
            <a:r>
              <a:rPr lang="es-BO" dirty="0"/>
              <a:t> </a:t>
            </a:r>
            <a:r>
              <a:rPr lang="es-BO" dirty="0" err="1"/>
              <a:t>sintetisu</a:t>
            </a:r>
            <a:r>
              <a:rPr lang="es-BO" dirty="0"/>
              <a:t> </a:t>
            </a:r>
            <a:r>
              <a:rPr lang="es-BO" dirty="0" err="1"/>
              <a:t>proteine</a:t>
            </a:r>
            <a:r>
              <a:rPr lang="es-BO" dirty="0"/>
              <a:t> </a:t>
            </a:r>
            <a:r>
              <a:rPr lang="es-BO" dirty="0" err="1"/>
              <a:t>vezivnog</a:t>
            </a:r>
            <a:r>
              <a:rPr lang="es-BO" dirty="0"/>
              <a:t> </a:t>
            </a:r>
            <a:r>
              <a:rPr lang="es-BO" dirty="0" err="1"/>
              <a:t>tkiva,holesterol</a:t>
            </a:r>
            <a:r>
              <a:rPr lang="es-BO" dirty="0"/>
              <a:t> i </a:t>
            </a:r>
            <a:r>
              <a:rPr lang="es-BO" dirty="0" err="1"/>
              <a:t>druge</a:t>
            </a:r>
            <a:r>
              <a:rPr lang="es-BO" dirty="0"/>
              <a:t> </a:t>
            </a:r>
            <a:r>
              <a:rPr lang="es-BO" dirty="0" err="1"/>
              <a:t>masti</a:t>
            </a:r>
            <a:r>
              <a:rPr lang="es-BO" dirty="0"/>
              <a:t> </a:t>
            </a:r>
            <a:r>
              <a:rPr lang="es-BO" dirty="0" err="1"/>
              <a:t>uz</a:t>
            </a:r>
            <a:r>
              <a:rPr lang="es-BO" dirty="0"/>
              <a:t> </a:t>
            </a:r>
            <a:r>
              <a:rPr lang="es-BO" dirty="0" err="1"/>
              <a:t>odlaganje</a:t>
            </a:r>
            <a:r>
              <a:rPr lang="es-BO" dirty="0"/>
              <a:t> </a:t>
            </a:r>
            <a:r>
              <a:rPr lang="es-BO" dirty="0" err="1"/>
              <a:t>kalcijuma</a:t>
            </a:r>
            <a:r>
              <a:rPr lang="es-BO" dirty="0"/>
              <a:t> i </a:t>
            </a:r>
            <a:r>
              <a:rPr lang="es-BO" dirty="0" err="1"/>
              <a:t>tako</a:t>
            </a:r>
            <a:r>
              <a:rPr lang="es-BO" dirty="0"/>
              <a:t> </a:t>
            </a:r>
            <a:r>
              <a:rPr lang="es-BO" dirty="0" err="1"/>
              <a:t>nastaju</a:t>
            </a:r>
            <a:r>
              <a:rPr lang="es-BO" dirty="0"/>
              <a:t> </a:t>
            </a:r>
            <a:r>
              <a:rPr lang="es-BO" dirty="0" err="1"/>
              <a:t>plakovi</a:t>
            </a:r>
            <a:r>
              <a:rPr lang="es-BO" dirty="0"/>
              <a:t> </a:t>
            </a:r>
            <a:r>
              <a:rPr lang="es-BO" dirty="0" err="1"/>
              <a:t>koji</a:t>
            </a:r>
            <a:r>
              <a:rPr lang="es-BO" dirty="0"/>
              <a:t> </a:t>
            </a:r>
            <a:r>
              <a:rPr lang="es-BO" dirty="0" err="1"/>
              <a:t>rastom</a:t>
            </a:r>
            <a:r>
              <a:rPr lang="es-BO" dirty="0"/>
              <a:t> </a:t>
            </a:r>
            <a:r>
              <a:rPr lang="es-BO" dirty="0" err="1"/>
              <a:t>infiltrišu</a:t>
            </a:r>
            <a:r>
              <a:rPr lang="es-BO" dirty="0"/>
              <a:t> </a:t>
            </a:r>
            <a:r>
              <a:rPr lang="es-BO" dirty="0" err="1"/>
              <a:t>zidove</a:t>
            </a:r>
            <a:r>
              <a:rPr lang="es-BO" dirty="0"/>
              <a:t> </a:t>
            </a:r>
            <a:r>
              <a:rPr lang="es-BO" dirty="0" err="1"/>
              <a:t>arterija</a:t>
            </a:r>
            <a:r>
              <a:rPr lang="es-BO" dirty="0"/>
              <a:t> </a:t>
            </a:r>
            <a:r>
              <a:rPr lang="es-BO" dirty="0" err="1"/>
              <a:t>čineci</a:t>
            </a:r>
            <a:r>
              <a:rPr lang="es-BO" dirty="0"/>
              <a:t> </a:t>
            </a:r>
            <a:r>
              <a:rPr lang="es-BO" dirty="0" err="1"/>
              <a:t>ih</a:t>
            </a:r>
            <a:r>
              <a:rPr lang="es-BO" dirty="0"/>
              <a:t> </a:t>
            </a:r>
            <a:r>
              <a:rPr lang="es-BO" dirty="0" err="1"/>
              <a:t>krućim</a:t>
            </a:r>
            <a:r>
              <a:rPr lang="es-BO" dirty="0"/>
              <a:t> .</a:t>
            </a:r>
            <a:endParaRPr lang="x-none" dirty="0"/>
          </a:p>
          <a:p>
            <a:r>
              <a:rPr lang="en-US" dirty="0" err="1"/>
              <a:t>Valvularne</a:t>
            </a:r>
            <a:r>
              <a:rPr lang="en-US" dirty="0"/>
              <a:t> </a:t>
            </a:r>
            <a:r>
              <a:rPr lang="en-US" dirty="0" err="1"/>
              <a:t>bolesti</a:t>
            </a:r>
            <a:r>
              <a:rPr lang="en-US" dirty="0"/>
              <a:t> u </a:t>
            </a:r>
            <a:r>
              <a:rPr lang="en-US" dirty="0" err="1"/>
              <a:t>starijih</a:t>
            </a:r>
            <a:r>
              <a:rPr lang="en-US" dirty="0"/>
              <a:t> </a:t>
            </a:r>
            <a:r>
              <a:rPr lang="en-US" dirty="0" err="1"/>
              <a:t>bolesnika</a:t>
            </a:r>
            <a:r>
              <a:rPr lang="en-US" dirty="0"/>
              <a:t> </a:t>
            </a:r>
            <a:r>
              <a:rPr lang="en-US" dirty="0" err="1"/>
              <a:t>su</a:t>
            </a:r>
            <a:r>
              <a:rPr lang="en-US" dirty="0"/>
              <a:t> </a:t>
            </a:r>
            <a:r>
              <a:rPr lang="en-US" dirty="0" err="1"/>
              <a:t>česte</a:t>
            </a:r>
            <a:r>
              <a:rPr lang="en-US" dirty="0"/>
              <a:t> </a:t>
            </a:r>
            <a:r>
              <a:rPr lang="en-US" dirty="0" err="1"/>
              <a:t>kako</a:t>
            </a:r>
            <a:r>
              <a:rPr lang="en-US" dirty="0"/>
              <a:t> </a:t>
            </a:r>
            <a:r>
              <a:rPr lang="en-US" dirty="0" err="1"/>
              <a:t>zbog</a:t>
            </a:r>
            <a:r>
              <a:rPr lang="en-US" dirty="0"/>
              <a:t> </a:t>
            </a:r>
            <a:r>
              <a:rPr lang="en-US" dirty="0" err="1"/>
              <a:t>starenja</a:t>
            </a:r>
            <a:r>
              <a:rPr lang="en-US" dirty="0"/>
              <a:t> KVS-a </a:t>
            </a:r>
            <a:r>
              <a:rPr lang="en-US" dirty="0" err="1"/>
              <a:t>tako</a:t>
            </a:r>
            <a:r>
              <a:rPr lang="en-US" dirty="0"/>
              <a:t> i </a:t>
            </a:r>
            <a:r>
              <a:rPr lang="en-US" dirty="0" err="1"/>
              <a:t>zbog</a:t>
            </a:r>
            <a:r>
              <a:rPr lang="en-US" dirty="0"/>
              <a:t> </a:t>
            </a:r>
            <a:r>
              <a:rPr lang="en-US" dirty="0" err="1"/>
              <a:t>hronične</a:t>
            </a:r>
            <a:r>
              <a:rPr lang="en-US" dirty="0"/>
              <a:t> </a:t>
            </a:r>
            <a:r>
              <a:rPr lang="en-US" dirty="0" err="1"/>
              <a:t>izloženosti</a:t>
            </a:r>
            <a:r>
              <a:rPr lang="en-US" dirty="0"/>
              <a:t> </a:t>
            </a:r>
            <a:r>
              <a:rPr lang="en-US" dirty="0" err="1"/>
              <a:t>faktorima</a:t>
            </a:r>
            <a:r>
              <a:rPr lang="en-US" dirty="0"/>
              <a:t> </a:t>
            </a:r>
            <a:r>
              <a:rPr lang="en-US" dirty="0" err="1"/>
              <a:t>rizika</a:t>
            </a:r>
            <a:r>
              <a:rPr lang="en-US" dirty="0"/>
              <a:t> </a:t>
            </a:r>
            <a:r>
              <a:rPr lang="en-US" dirty="0" err="1"/>
              <a:t>za</a:t>
            </a:r>
            <a:r>
              <a:rPr lang="en-US" dirty="0"/>
              <a:t> </a:t>
            </a:r>
            <a:r>
              <a:rPr lang="en-US" dirty="0" err="1"/>
              <a:t>oboljevanje</a:t>
            </a:r>
            <a:r>
              <a:rPr lang="en-US" dirty="0"/>
              <a:t> KVS-</a:t>
            </a:r>
            <a:r>
              <a:rPr lang="en-US" dirty="0" err="1"/>
              <a:t>a.One</a:t>
            </a:r>
            <a:r>
              <a:rPr lang="en-US" dirty="0"/>
              <a:t> </a:t>
            </a:r>
            <a:r>
              <a:rPr lang="en-US" dirty="0" err="1"/>
              <a:t>su</a:t>
            </a:r>
            <a:r>
              <a:rPr lang="en-US" dirty="0"/>
              <a:t> </a:t>
            </a:r>
            <a:r>
              <a:rPr lang="en-US" dirty="0" err="1"/>
              <a:t>cesto</a:t>
            </a:r>
            <a:r>
              <a:rPr lang="en-US" dirty="0"/>
              <a:t> </a:t>
            </a:r>
            <a:r>
              <a:rPr lang="en-US" dirty="0" err="1"/>
              <a:t>udruzene</a:t>
            </a:r>
            <a:r>
              <a:rPr lang="en-US" dirty="0"/>
              <a:t> </a:t>
            </a:r>
            <a:r>
              <a:rPr lang="en-US" dirty="0" err="1"/>
              <a:t>sa</a:t>
            </a:r>
            <a:r>
              <a:rPr lang="en-US" dirty="0"/>
              <a:t> </a:t>
            </a:r>
            <a:r>
              <a:rPr lang="en-US" dirty="0" err="1"/>
              <a:t>poremecajima</a:t>
            </a:r>
            <a:r>
              <a:rPr lang="en-US" dirty="0"/>
              <a:t> </a:t>
            </a:r>
            <a:r>
              <a:rPr lang="en-US" dirty="0" err="1"/>
              <a:t>funkcije</a:t>
            </a:r>
            <a:r>
              <a:rPr lang="en-US" dirty="0"/>
              <a:t> </a:t>
            </a:r>
            <a:r>
              <a:rPr lang="en-US" dirty="0" err="1"/>
              <a:t>brojnih</a:t>
            </a:r>
            <a:r>
              <a:rPr lang="en-US" dirty="0"/>
              <a:t> </a:t>
            </a:r>
            <a:r>
              <a:rPr lang="en-US" dirty="0" err="1"/>
              <a:t>organa</a:t>
            </a:r>
            <a:r>
              <a:rPr lang="en-US" dirty="0"/>
              <a:t> </a:t>
            </a:r>
            <a:r>
              <a:rPr lang="en-US" dirty="0" err="1"/>
              <a:t>što</a:t>
            </a:r>
            <a:r>
              <a:rPr lang="en-US" dirty="0"/>
              <a:t> </a:t>
            </a:r>
            <a:r>
              <a:rPr lang="en-US" dirty="0" err="1"/>
              <a:t>dodatno</a:t>
            </a:r>
            <a:r>
              <a:rPr lang="en-US" dirty="0"/>
              <a:t> </a:t>
            </a:r>
            <a:r>
              <a:rPr lang="en-US" dirty="0" err="1"/>
              <a:t>komplikuje</a:t>
            </a:r>
            <a:r>
              <a:rPr lang="en-US" dirty="0"/>
              <a:t> </a:t>
            </a:r>
            <a:r>
              <a:rPr lang="en-US" dirty="0" err="1"/>
              <a:t>lečenje</a:t>
            </a:r>
            <a:r>
              <a:rPr lang="en-US" dirty="0"/>
              <a:t> i </a:t>
            </a:r>
            <a:r>
              <a:rPr lang="en-US" dirty="0" err="1"/>
              <a:t>prognozu</a:t>
            </a:r>
            <a:r>
              <a:rPr lang="en-US" dirty="0"/>
              <a:t> </a:t>
            </a:r>
            <a:r>
              <a:rPr lang="en-US" dirty="0" err="1"/>
              <a:t>ovih</a:t>
            </a:r>
            <a:r>
              <a:rPr lang="en-US" dirty="0"/>
              <a:t> </a:t>
            </a:r>
            <a:r>
              <a:rPr lang="en-US" dirty="0" err="1"/>
              <a:t>bolesnika.Prirodna</a:t>
            </a:r>
            <a:r>
              <a:rPr lang="en-US" dirty="0"/>
              <a:t> </a:t>
            </a:r>
            <a:r>
              <a:rPr lang="en-US" dirty="0" err="1"/>
              <a:t>istorija</a:t>
            </a:r>
            <a:r>
              <a:rPr lang="en-US" dirty="0"/>
              <a:t> </a:t>
            </a:r>
            <a:r>
              <a:rPr lang="en-US" dirty="0" err="1"/>
              <a:t>valvularnih</a:t>
            </a:r>
            <a:r>
              <a:rPr lang="en-US" dirty="0"/>
              <a:t> </a:t>
            </a:r>
            <a:r>
              <a:rPr lang="en-US" dirty="0" err="1"/>
              <a:t>mana</a:t>
            </a:r>
            <a:r>
              <a:rPr lang="en-US" dirty="0"/>
              <a:t> i </a:t>
            </a:r>
            <a:r>
              <a:rPr lang="en-US" dirty="0" err="1"/>
              <a:t>pridruženih</a:t>
            </a:r>
            <a:r>
              <a:rPr lang="en-US" dirty="0"/>
              <a:t> </a:t>
            </a:r>
            <a:r>
              <a:rPr lang="en-US" dirty="0" err="1"/>
              <a:t>bolesti</a:t>
            </a:r>
            <a:r>
              <a:rPr lang="en-US" dirty="0"/>
              <a:t> </a:t>
            </a:r>
            <a:r>
              <a:rPr lang="en-US" dirty="0" err="1"/>
              <a:t>značajno</a:t>
            </a:r>
            <a:r>
              <a:rPr lang="en-US" dirty="0"/>
              <a:t> </a:t>
            </a:r>
            <a:r>
              <a:rPr lang="en-US" dirty="0" err="1"/>
              <a:t>su</a:t>
            </a:r>
            <a:r>
              <a:rPr lang="en-US" dirty="0"/>
              <a:t> </a:t>
            </a:r>
            <a:r>
              <a:rPr lang="en-US" dirty="0" err="1"/>
              <a:t>uticale</a:t>
            </a:r>
            <a:r>
              <a:rPr lang="en-US" dirty="0"/>
              <a:t> </a:t>
            </a:r>
            <a:r>
              <a:rPr lang="en-US" dirty="0" err="1"/>
              <a:t>na</a:t>
            </a:r>
            <a:r>
              <a:rPr lang="en-US" dirty="0"/>
              <a:t> </a:t>
            </a:r>
            <a:r>
              <a:rPr lang="en-US" dirty="0" err="1"/>
              <a:t>radnu</a:t>
            </a:r>
            <a:r>
              <a:rPr lang="en-US" dirty="0"/>
              <a:t> </a:t>
            </a:r>
            <a:r>
              <a:rPr lang="en-US" dirty="0" err="1"/>
              <a:t>sposobnost</a:t>
            </a:r>
            <a:r>
              <a:rPr lang="en-US" dirty="0"/>
              <a:t> i </a:t>
            </a:r>
            <a:r>
              <a:rPr lang="en-US" dirty="0" err="1"/>
              <a:t>životni</a:t>
            </a:r>
            <a:r>
              <a:rPr lang="en-US" dirty="0"/>
              <a:t> </a:t>
            </a:r>
            <a:r>
              <a:rPr lang="en-US" dirty="0" err="1"/>
              <a:t>vek</a:t>
            </a:r>
            <a:r>
              <a:rPr lang="en-US" dirty="0"/>
              <a:t> </a:t>
            </a:r>
            <a:r>
              <a:rPr lang="en-US" dirty="0" err="1"/>
              <a:t>obolelih</a:t>
            </a:r>
            <a:r>
              <a:rPr lang="en-US" dirty="0"/>
              <a:t>.</a:t>
            </a:r>
            <a:endParaRPr lang="x-none" dirty="0"/>
          </a:p>
          <a:p>
            <a:endParaRPr lang="x-none" dirty="0"/>
          </a:p>
        </p:txBody>
      </p:sp>
    </p:spTree>
    <p:extLst>
      <p:ext uri="{BB962C8B-B14F-4D97-AF65-F5344CB8AC3E}">
        <p14:creationId xmlns:p14="http://schemas.microsoft.com/office/powerpoint/2010/main" val="2795976885"/>
      </p:ext>
    </p:extLst>
  </p:cSld>
  <p:clrMapOvr>
    <a:masterClrMapping/>
  </p:clrMapOvr>
  <mc:AlternateContent xmlns:mc="http://schemas.openxmlformats.org/markup-compatibility/2006" xmlns:p14="http://schemas.microsoft.com/office/powerpoint/2010/main">
    <mc:Choice Requires="p14">
      <p:transition spd="slow" p14:dur="2000" advTm="52480"/>
    </mc:Choice>
    <mc:Fallback xmlns="">
      <p:transition spd="slow" advTm="5248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Valvularne bolesti kod starih osoba</a:t>
            </a:r>
          </a:p>
        </p:txBody>
      </p:sp>
      <p:sp>
        <p:nvSpPr>
          <p:cNvPr id="3" name="Content Placeholder 2"/>
          <p:cNvSpPr>
            <a:spLocks noGrp="1"/>
          </p:cNvSpPr>
          <p:nvPr>
            <p:ph idx="1"/>
          </p:nvPr>
        </p:nvSpPr>
        <p:spPr/>
        <p:txBody>
          <a:bodyPr>
            <a:normAutofit lnSpcReduction="10000"/>
          </a:bodyPr>
          <a:lstStyle/>
          <a:p>
            <a:r>
              <a:rPr lang="en-US" dirty="0" err="1"/>
              <a:t>Uzrok</a:t>
            </a:r>
            <a:r>
              <a:rPr lang="en-US" dirty="0"/>
              <a:t> </a:t>
            </a:r>
            <a:r>
              <a:rPr lang="en-US" dirty="0" err="1"/>
              <a:t>nastanka</a:t>
            </a:r>
            <a:r>
              <a:rPr lang="en-US" dirty="0"/>
              <a:t> </a:t>
            </a:r>
            <a:r>
              <a:rPr lang="en-US" dirty="0" err="1"/>
              <a:t>izolovanih</a:t>
            </a:r>
            <a:r>
              <a:rPr lang="en-US" dirty="0"/>
              <a:t> </a:t>
            </a:r>
            <a:r>
              <a:rPr lang="en-US" dirty="0" err="1"/>
              <a:t>valvularnih</a:t>
            </a:r>
            <a:r>
              <a:rPr lang="en-US" dirty="0"/>
              <a:t> </a:t>
            </a:r>
            <a:r>
              <a:rPr lang="en-US" dirty="0" err="1"/>
              <a:t>mana</a:t>
            </a:r>
            <a:r>
              <a:rPr lang="en-US" dirty="0"/>
              <a:t> </a:t>
            </a:r>
            <a:r>
              <a:rPr lang="en-US" dirty="0" err="1"/>
              <a:t>srca</a:t>
            </a:r>
            <a:r>
              <a:rPr lang="en-US" dirty="0"/>
              <a:t> </a:t>
            </a:r>
            <a:r>
              <a:rPr lang="en-US" dirty="0" err="1"/>
              <a:t>su</a:t>
            </a:r>
            <a:r>
              <a:rPr lang="en-US" dirty="0"/>
              <a:t> u </a:t>
            </a:r>
            <a:r>
              <a:rPr lang="en-US" dirty="0" err="1"/>
              <a:t>najvecem</a:t>
            </a:r>
            <a:r>
              <a:rPr lang="en-US" dirty="0"/>
              <a:t> </a:t>
            </a:r>
            <a:r>
              <a:rPr lang="en-US" dirty="0" err="1"/>
              <a:t>broju</a:t>
            </a:r>
            <a:r>
              <a:rPr lang="en-US" dirty="0"/>
              <a:t> </a:t>
            </a:r>
            <a:r>
              <a:rPr lang="en-US" dirty="0" err="1"/>
              <a:t>slučajeva</a:t>
            </a:r>
            <a:r>
              <a:rPr lang="en-US" dirty="0"/>
              <a:t> </a:t>
            </a:r>
            <a:r>
              <a:rPr lang="en-US" dirty="0" err="1"/>
              <a:t>za</a:t>
            </a:r>
            <a:r>
              <a:rPr lang="en-US" dirty="0"/>
              <a:t> </a:t>
            </a:r>
            <a:r>
              <a:rPr lang="en-US" dirty="0" err="1"/>
              <a:t>aortnu</a:t>
            </a:r>
            <a:r>
              <a:rPr lang="en-US" dirty="0"/>
              <a:t> </a:t>
            </a:r>
            <a:r>
              <a:rPr lang="en-US" dirty="0" err="1"/>
              <a:t>valvulu</a:t>
            </a:r>
            <a:r>
              <a:rPr lang="en-US" dirty="0"/>
              <a:t> </a:t>
            </a:r>
            <a:r>
              <a:rPr lang="en-US" dirty="0" err="1"/>
              <a:t>kao</a:t>
            </a:r>
            <a:r>
              <a:rPr lang="en-US" dirty="0"/>
              <a:t> i  </a:t>
            </a:r>
            <a:r>
              <a:rPr lang="en-US" dirty="0" err="1"/>
              <a:t>insuficijenciju</a:t>
            </a:r>
            <a:r>
              <a:rPr lang="en-US" dirty="0"/>
              <a:t> </a:t>
            </a:r>
            <a:r>
              <a:rPr lang="en-US" dirty="0" err="1"/>
              <a:t>mitralne</a:t>
            </a:r>
            <a:r>
              <a:rPr lang="en-US" dirty="0"/>
              <a:t> </a:t>
            </a:r>
            <a:r>
              <a:rPr lang="en-US" dirty="0" err="1"/>
              <a:t>valvule</a:t>
            </a:r>
            <a:r>
              <a:rPr lang="en-US" dirty="0"/>
              <a:t> </a:t>
            </a:r>
            <a:r>
              <a:rPr lang="en-US" dirty="0" err="1"/>
              <a:t>degenerativne</a:t>
            </a:r>
            <a:r>
              <a:rPr lang="en-US" dirty="0"/>
              <a:t> </a:t>
            </a:r>
            <a:r>
              <a:rPr lang="en-US" dirty="0" err="1"/>
              <a:t>promene</a:t>
            </a:r>
            <a:r>
              <a:rPr lang="en-US" dirty="0"/>
              <a:t> </a:t>
            </a:r>
            <a:r>
              <a:rPr lang="en-US" dirty="0" err="1"/>
              <a:t>valvularnog</a:t>
            </a:r>
            <a:r>
              <a:rPr lang="en-US" dirty="0"/>
              <a:t> </a:t>
            </a:r>
            <a:r>
              <a:rPr lang="en-US" dirty="0" err="1"/>
              <a:t>aparata</a:t>
            </a:r>
            <a:r>
              <a:rPr lang="en-US" dirty="0"/>
              <a:t>, vise od 60%, </a:t>
            </a:r>
            <a:r>
              <a:rPr lang="en-US" dirty="0" err="1"/>
              <a:t>potom</a:t>
            </a:r>
            <a:r>
              <a:rPr lang="en-US" dirty="0"/>
              <a:t> </a:t>
            </a:r>
            <a:r>
              <a:rPr lang="en-US" dirty="0" err="1"/>
              <a:t>reumatske</a:t>
            </a:r>
            <a:r>
              <a:rPr lang="en-US" dirty="0"/>
              <a:t> </a:t>
            </a:r>
            <a:r>
              <a:rPr lang="en-US" dirty="0" err="1"/>
              <a:t>bolesti</a:t>
            </a:r>
            <a:r>
              <a:rPr lang="en-US" dirty="0"/>
              <a:t> </a:t>
            </a:r>
            <a:r>
              <a:rPr lang="en-US" dirty="0" err="1"/>
              <a:t>oko</a:t>
            </a:r>
            <a:r>
              <a:rPr lang="en-US" dirty="0"/>
              <a:t> 15% i </a:t>
            </a:r>
            <a:r>
              <a:rPr lang="en-US" dirty="0" err="1"/>
              <a:t>kongenitalne</a:t>
            </a:r>
            <a:r>
              <a:rPr lang="en-US" dirty="0"/>
              <a:t> i </a:t>
            </a:r>
            <a:r>
              <a:rPr lang="en-US" dirty="0" err="1"/>
              <a:t>inflamatorne</a:t>
            </a:r>
            <a:r>
              <a:rPr lang="en-US" dirty="0"/>
              <a:t> </a:t>
            </a:r>
            <a:r>
              <a:rPr lang="en-US" dirty="0" err="1"/>
              <a:t>oko</a:t>
            </a:r>
            <a:r>
              <a:rPr lang="en-US" dirty="0"/>
              <a:t> 10%, a 5% </a:t>
            </a:r>
            <a:r>
              <a:rPr lang="en-US" dirty="0" err="1"/>
              <a:t>ishemijske</a:t>
            </a:r>
            <a:r>
              <a:rPr lang="en-US" dirty="0"/>
              <a:t> </a:t>
            </a:r>
            <a:r>
              <a:rPr lang="en-US" dirty="0" err="1"/>
              <a:t>promene.Za</a:t>
            </a:r>
            <a:r>
              <a:rPr lang="en-US" dirty="0"/>
              <a:t> </a:t>
            </a:r>
            <a:r>
              <a:rPr lang="en-US" dirty="0" err="1"/>
              <a:t>mitralnu</a:t>
            </a:r>
            <a:r>
              <a:rPr lang="en-US" dirty="0"/>
              <a:t> </a:t>
            </a:r>
            <a:r>
              <a:rPr lang="en-US" dirty="0" err="1"/>
              <a:t>stenozu</a:t>
            </a:r>
            <a:r>
              <a:rPr lang="en-US" dirty="0"/>
              <a:t> </a:t>
            </a:r>
            <a:r>
              <a:rPr lang="en-US" dirty="0" err="1"/>
              <a:t>ubedljivo</a:t>
            </a:r>
            <a:r>
              <a:rPr lang="en-US" dirty="0"/>
              <a:t> </a:t>
            </a:r>
            <a:r>
              <a:rPr lang="en-US" dirty="0" err="1"/>
              <a:t>glavni</a:t>
            </a:r>
            <a:r>
              <a:rPr lang="en-US" dirty="0"/>
              <a:t> </a:t>
            </a:r>
            <a:r>
              <a:rPr lang="en-US" dirty="0" err="1"/>
              <a:t>uzrok</a:t>
            </a:r>
            <a:r>
              <a:rPr lang="en-US" dirty="0"/>
              <a:t> </a:t>
            </a:r>
            <a:r>
              <a:rPr lang="en-US" dirty="0" err="1"/>
              <a:t>nastanka</a:t>
            </a:r>
            <a:r>
              <a:rPr lang="en-US" dirty="0"/>
              <a:t> </a:t>
            </a:r>
            <a:r>
              <a:rPr lang="en-US" dirty="0" err="1"/>
              <a:t>su</a:t>
            </a:r>
            <a:r>
              <a:rPr lang="en-US" dirty="0"/>
              <a:t> </a:t>
            </a:r>
            <a:r>
              <a:rPr lang="en-US" dirty="0" err="1"/>
              <a:t>reumatski</a:t>
            </a:r>
            <a:r>
              <a:rPr lang="en-US" dirty="0"/>
              <a:t> </a:t>
            </a:r>
            <a:r>
              <a:rPr lang="en-US" dirty="0" err="1"/>
              <a:t>bolesti</a:t>
            </a:r>
            <a:r>
              <a:rPr lang="en-US" dirty="0"/>
              <a:t> i to </a:t>
            </a:r>
            <a:r>
              <a:rPr lang="en-US" dirty="0" err="1"/>
              <a:t>reumatska</a:t>
            </a:r>
            <a:r>
              <a:rPr lang="en-US" dirty="0"/>
              <a:t> </a:t>
            </a:r>
            <a:r>
              <a:rPr lang="en-US" dirty="0" err="1"/>
              <a:t>groznica</a:t>
            </a:r>
            <a:r>
              <a:rPr lang="en-US" dirty="0"/>
              <a:t> </a:t>
            </a:r>
            <a:r>
              <a:rPr lang="en-US" dirty="0" err="1"/>
              <a:t>oko</a:t>
            </a:r>
            <a:r>
              <a:rPr lang="en-US" dirty="0"/>
              <a:t> 90% </a:t>
            </a:r>
            <a:r>
              <a:rPr lang="en-US" dirty="0" err="1"/>
              <a:t>svih</a:t>
            </a:r>
            <a:r>
              <a:rPr lang="en-US" dirty="0"/>
              <a:t> </a:t>
            </a:r>
            <a:r>
              <a:rPr lang="en-US" dirty="0" err="1"/>
              <a:t>uzroka</a:t>
            </a:r>
            <a:r>
              <a:rPr lang="en-US" dirty="0"/>
              <a:t>.</a:t>
            </a:r>
            <a:endParaRPr lang="x-none" dirty="0"/>
          </a:p>
          <a:p>
            <a:endParaRPr lang="x-none" dirty="0"/>
          </a:p>
        </p:txBody>
      </p:sp>
    </p:spTree>
    <p:extLst>
      <p:ext uri="{BB962C8B-B14F-4D97-AF65-F5344CB8AC3E}">
        <p14:creationId xmlns:p14="http://schemas.microsoft.com/office/powerpoint/2010/main" val="48846053"/>
      </p:ext>
    </p:extLst>
  </p:cSld>
  <p:clrMapOvr>
    <a:masterClrMapping/>
  </p:clrMapOvr>
  <mc:AlternateContent xmlns:mc="http://schemas.openxmlformats.org/markup-compatibility/2006" xmlns:p14="http://schemas.microsoft.com/office/powerpoint/2010/main">
    <mc:Choice Requires="p14">
      <p:transition spd="slow" p14:dur="2000" advTm="52777"/>
    </mc:Choice>
    <mc:Fallback xmlns="">
      <p:transition spd="slow" advTm="52777"/>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x-none"/>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3719" t="15910" r="25283" b="15398"/>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7604352"/>
      </p:ext>
    </p:extLst>
  </p:cSld>
  <p:clrMapOvr>
    <a:masterClrMapping/>
  </p:clrMapOvr>
  <mc:AlternateContent xmlns:mc="http://schemas.openxmlformats.org/markup-compatibility/2006" xmlns:p14="http://schemas.microsoft.com/office/powerpoint/2010/main">
    <mc:Choice Requires="p14">
      <p:transition spd="slow" p14:dur="2000" advTm="43170"/>
    </mc:Choice>
    <mc:Fallback xmlns="">
      <p:transition spd="slow" advTm="4317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sr-Latn-CS"/>
              <a:t>Populacija stari</a:t>
            </a:r>
          </a:p>
        </p:txBody>
      </p:sp>
      <p:sp>
        <p:nvSpPr>
          <p:cNvPr id="58371" name="Rectangle 3"/>
          <p:cNvSpPr>
            <a:spLocks noGrp="1" noChangeArrowheads="1"/>
          </p:cNvSpPr>
          <p:nvPr>
            <p:ph type="body" idx="1"/>
          </p:nvPr>
        </p:nvSpPr>
        <p:spPr>
          <a:ln/>
        </p:spPr>
        <p:txBody>
          <a:bodyPr/>
          <a:lstStyle/>
          <a:p>
            <a:pPr>
              <a:spcAft>
                <a:spcPct val="20000"/>
              </a:spcAft>
            </a:pPr>
            <a:r>
              <a:rPr lang="sr-Latn-CS"/>
              <a:t>Svaka četvrta osoba će 2035 godine biti starija od 65 godina</a:t>
            </a:r>
          </a:p>
          <a:p>
            <a:pPr>
              <a:spcAft>
                <a:spcPct val="20000"/>
              </a:spcAft>
            </a:pPr>
            <a:r>
              <a:rPr lang="sr-Latn-CS"/>
              <a:t>Raste broj i proporcija starih osoba u populaciji kardioloških bolesnika</a:t>
            </a:r>
          </a:p>
          <a:p>
            <a:pPr>
              <a:spcAft>
                <a:spcPct val="20000"/>
              </a:spcAft>
            </a:pPr>
            <a:r>
              <a:rPr lang="sr-Latn-CS"/>
              <a:t>Koronarna ateroskleroza, hipertenzija i HSI dostižu epidemijske razmere kod starih osoba </a:t>
            </a:r>
          </a:p>
        </p:txBody>
      </p:sp>
    </p:spTree>
    <p:extLst>
      <p:ext uri="{BB962C8B-B14F-4D97-AF65-F5344CB8AC3E}">
        <p14:creationId xmlns:p14="http://schemas.microsoft.com/office/powerpoint/2010/main" val="1969992385"/>
      </p:ext>
    </p:extLst>
  </p:cSld>
  <p:clrMapOvr>
    <a:masterClrMapping/>
  </p:clrMapOvr>
  <mc:AlternateContent xmlns:mc="http://schemas.openxmlformats.org/markup-compatibility/2006" xmlns:p14="http://schemas.microsoft.com/office/powerpoint/2010/main">
    <mc:Choice Requires="p14">
      <p:transition spd="slow" p14:dur="2000" advTm="49089"/>
    </mc:Choice>
    <mc:Fallback xmlns="">
      <p:transition spd="slow" advTm="49089"/>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sr-Latn-CS"/>
              <a:t>Starost i kardiovaskularne bolesti</a:t>
            </a:r>
          </a:p>
        </p:txBody>
      </p:sp>
      <p:sp>
        <p:nvSpPr>
          <p:cNvPr id="59395" name="Rectangle 3"/>
          <p:cNvSpPr>
            <a:spLocks noGrp="1" noChangeArrowheads="1"/>
          </p:cNvSpPr>
          <p:nvPr>
            <p:ph type="body" idx="1"/>
          </p:nvPr>
        </p:nvSpPr>
        <p:spPr>
          <a:xfrm>
            <a:off x="1066800" y="1916113"/>
            <a:ext cx="7826375" cy="4616450"/>
          </a:xfrm>
          <a:ln/>
        </p:spPr>
        <p:txBody>
          <a:bodyPr/>
          <a:lstStyle/>
          <a:p>
            <a:pPr>
              <a:spcAft>
                <a:spcPct val="15000"/>
              </a:spcAft>
            </a:pPr>
            <a:r>
              <a:rPr lang="sr-Latn-CS" sz="2800"/>
              <a:t>Starost je veliki faktor rizika za nastanak kardiovaskulanih bolesti.</a:t>
            </a:r>
          </a:p>
          <a:p>
            <a:pPr>
              <a:spcAft>
                <a:spcPct val="15000"/>
              </a:spcAft>
            </a:pPr>
            <a:r>
              <a:rPr lang="sr-Latn-CS" sz="2800"/>
              <a:t>Promene u kardiovaskualrnoj strukturi i funkciji smanjuju potrebnu težinu bolesti koja je potrebna da bi došlo do klinički značajnih simptoma i znakova.</a:t>
            </a:r>
          </a:p>
          <a:p>
            <a:pPr>
              <a:spcAft>
                <a:spcPct val="15000"/>
              </a:spcAft>
            </a:pPr>
            <a:r>
              <a:rPr lang="sr-Latn-CS" sz="2800"/>
              <a:t>Tako, blaža ishemija miokarda može izazvati dispneu kod starije osobe jer već postoji usporena i produžena rana dijastolna relaksacija.</a:t>
            </a:r>
          </a:p>
        </p:txBody>
      </p:sp>
    </p:spTree>
    <p:extLst>
      <p:ext uri="{BB962C8B-B14F-4D97-AF65-F5344CB8AC3E}">
        <p14:creationId xmlns:p14="http://schemas.microsoft.com/office/powerpoint/2010/main" val="3803532180"/>
      </p:ext>
    </p:extLst>
  </p:cSld>
  <p:clrMapOvr>
    <a:masterClrMapping/>
  </p:clrMapOvr>
  <mc:AlternateContent xmlns:mc="http://schemas.openxmlformats.org/markup-compatibility/2006" xmlns:p14="http://schemas.microsoft.com/office/powerpoint/2010/main">
    <mc:Choice Requires="p14">
      <p:transition spd="slow" p14:dur="2000" advTm="58039"/>
    </mc:Choice>
    <mc:Fallback xmlns="">
      <p:transition spd="slow" advTm="58039"/>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042988" y="1052513"/>
            <a:ext cx="7086600" cy="2592387"/>
          </a:xfrm>
        </p:spPr>
        <p:txBody>
          <a:bodyPr/>
          <a:lstStyle/>
          <a:p>
            <a:r>
              <a:rPr lang="sr-Latn-CS" sz="4000"/>
              <a:t>Dijastolna srčana insuficijencija ima veću učestalost i značaj kod osoba starije životne dobi</a:t>
            </a:r>
          </a:p>
        </p:txBody>
      </p:sp>
      <p:sp>
        <p:nvSpPr>
          <p:cNvPr id="2051" name="Rectangle 3"/>
          <p:cNvSpPr>
            <a:spLocks noGrp="1" noChangeArrowheads="1"/>
          </p:cNvSpPr>
          <p:nvPr>
            <p:ph type="subTitle" idx="1"/>
          </p:nvPr>
        </p:nvSpPr>
        <p:spPr>
          <a:xfrm>
            <a:off x="971550" y="4652963"/>
            <a:ext cx="6400800" cy="1414462"/>
          </a:xfrm>
        </p:spPr>
        <p:txBody>
          <a:bodyPr/>
          <a:lstStyle/>
          <a:p>
            <a:endParaRPr lang="sr-Latn-CS" dirty="0"/>
          </a:p>
        </p:txBody>
      </p:sp>
    </p:spTree>
    <p:extLst>
      <p:ext uri="{BB962C8B-B14F-4D97-AF65-F5344CB8AC3E}">
        <p14:creationId xmlns:p14="http://schemas.microsoft.com/office/powerpoint/2010/main" val="3521051622"/>
      </p:ext>
    </p:extLst>
  </p:cSld>
  <p:clrMapOvr>
    <a:masterClrMapping/>
  </p:clrMapOvr>
  <mc:AlternateContent xmlns:mc="http://schemas.openxmlformats.org/markup-compatibility/2006" xmlns:p14="http://schemas.microsoft.com/office/powerpoint/2010/main">
    <mc:Choice Requires="p14">
      <p:transition spd="slow" p14:dur="2000" advTm="17121"/>
    </mc:Choice>
    <mc:Fallback xmlns="">
      <p:transition spd="slow" advTm="17121"/>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20713"/>
            <a:ext cx="9144000" cy="6237287"/>
          </a:xfrm>
          <a:prstGeom prst="rect">
            <a:avLst/>
          </a:prstGeom>
          <a:noFill/>
          <a:extLst>
            <a:ext uri="{909E8E84-426E-40DD-AFC4-6F175D3DCCD1}">
              <a14:hiddenFill xmlns:a14="http://schemas.microsoft.com/office/drawing/2010/main">
                <a:solidFill>
                  <a:srgbClr val="FFFFFF"/>
                </a:solidFill>
              </a14:hiddenFill>
            </a:ext>
          </a:extLst>
        </p:spPr>
      </p:pic>
      <p:sp>
        <p:nvSpPr>
          <p:cNvPr id="124931" name="Rectangle 3"/>
          <p:cNvSpPr>
            <a:spLocks noChangeArrowheads="1"/>
          </p:cNvSpPr>
          <p:nvPr/>
        </p:nvSpPr>
        <p:spPr bwMode="auto">
          <a:xfrm>
            <a:off x="301625" y="0"/>
            <a:ext cx="8510588"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sr-Latn-CS" sz="2800" b="1">
                <a:solidFill>
                  <a:srgbClr val="000000"/>
                </a:solidFill>
                <a:effectLst>
                  <a:outerShdw blurRad="38100" dist="38100" dir="2700000" algn="tl">
                    <a:srgbClr val="C0C0C0"/>
                  </a:outerShdw>
                </a:effectLst>
              </a:rPr>
              <a:t>Baltimore  Longitudinal Study on Aging</a:t>
            </a:r>
          </a:p>
        </p:txBody>
      </p:sp>
    </p:spTree>
    <p:extLst>
      <p:ext uri="{BB962C8B-B14F-4D97-AF65-F5344CB8AC3E}">
        <p14:creationId xmlns:p14="http://schemas.microsoft.com/office/powerpoint/2010/main" val="1075496762"/>
      </p:ext>
    </p:extLst>
  </p:cSld>
  <p:clrMapOvr>
    <a:masterClrMapping/>
  </p:clrMapOvr>
  <mc:AlternateContent xmlns:mc="http://schemas.openxmlformats.org/markup-compatibility/2006" xmlns:p14="http://schemas.microsoft.com/office/powerpoint/2010/main">
    <mc:Choice Requires="p14">
      <p:transition spd="slow" p14:dur="2000" advTm="78094"/>
    </mc:Choice>
    <mc:Fallback xmlns="">
      <p:transition spd="slow" advTm="78094"/>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3939</TotalTime>
  <Words>1677</Words>
  <Application>Microsoft Macintosh PowerPoint</Application>
  <PresentationFormat>On-screen Show (4:3)</PresentationFormat>
  <Paragraphs>249</Paragraphs>
  <Slides>52</Slides>
  <Notes>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2" baseType="lpstr">
      <vt:lpstr>Arial</vt:lpstr>
      <vt:lpstr>Arial Narrow</vt:lpstr>
      <vt:lpstr>Calibri</vt:lpstr>
      <vt:lpstr>PMingLiU</vt:lpstr>
      <vt:lpstr>Times</vt:lpstr>
      <vt:lpstr>Times New Roman</vt:lpstr>
      <vt:lpstr>Wingdings</vt:lpstr>
      <vt:lpstr>新細明體</vt:lpstr>
      <vt:lpstr>Office Theme</vt:lpstr>
      <vt:lpstr>Photo Editor Photo</vt:lpstr>
      <vt:lpstr>  </vt:lpstr>
      <vt:lpstr>Геријатрија са негом Миокардитис, Акутни инфаркт срца, Срчане мане, Хронична кардиомиопатија</vt:lpstr>
      <vt:lpstr>Кардиоваскуларна обољења данас</vt:lpstr>
      <vt:lpstr>Животна очекивања савременог човека</vt:lpstr>
      <vt:lpstr>PowerPoint Presentation</vt:lpstr>
      <vt:lpstr>Populacija stari</vt:lpstr>
      <vt:lpstr>Starost i kardiovaskularne bolesti</vt:lpstr>
      <vt:lpstr>Dijastolna srčana insuficijencija ima veću učestalost i značaj kod osoba starije životne dobi</vt:lpstr>
      <vt:lpstr>PowerPoint Presentation</vt:lpstr>
      <vt:lpstr>PowerPoint Presentation</vt:lpstr>
      <vt:lpstr>PowerPoint Presentation</vt:lpstr>
      <vt:lpstr>Prvi simptomi i znaci</vt:lpstr>
      <vt:lpstr>PowerPoint Presentation</vt:lpstr>
      <vt:lpstr>Faktori koji kod starijih osoba izazivaju dispneu, zamor i edeme</vt:lpstr>
      <vt:lpstr>Ehokardiografija isključuje</vt:lpstr>
      <vt:lpstr>Izolovane DSI starih osoba</vt:lpstr>
      <vt:lpstr>Izaberite opciju</vt:lpstr>
      <vt:lpstr>PowerPoint Presentation</vt:lpstr>
      <vt:lpstr>PowerPoint Presentation</vt:lpstr>
      <vt:lpstr>PowerPoint Presentation</vt:lpstr>
      <vt:lpstr>PowerPoint Presentation</vt:lpstr>
      <vt:lpstr>PowerPoint Presentation</vt:lpstr>
      <vt:lpstr>Pulsni pritisak</vt:lpstr>
      <vt:lpstr>PowerPoint Presentation</vt:lpstr>
      <vt:lpstr>PowerPoint Presentation</vt:lpstr>
      <vt:lpstr>PowerPoint Presentation</vt:lpstr>
      <vt:lpstr>Миокардитис (Myocarditis)</vt:lpstr>
      <vt:lpstr>Дефиниција</vt:lpstr>
      <vt:lpstr>Учесталост</vt:lpstr>
      <vt:lpstr>Узроци миокардитиса</vt:lpstr>
      <vt:lpstr>PowerPoint Presentation</vt:lpstr>
      <vt:lpstr>Коксаки вирус</vt:lpstr>
      <vt:lpstr>КЛИНИЧКА ПРЕЗЕНТАЦИЈА</vt:lpstr>
      <vt:lpstr>КЛИНИЧКИ СИМПТОМИ</vt:lpstr>
      <vt:lpstr>Фаза I: Вирусна инфекција и репликација</vt:lpstr>
      <vt:lpstr>Фаза II: Аутоимуно оштећење миокарда </vt:lpstr>
      <vt:lpstr>Фаза II: Аутоимуно оштећење миокарда</vt:lpstr>
      <vt:lpstr>Фаза 3:  Дилатантна кардиомиопатија</vt:lpstr>
      <vt:lpstr>PowerPoint Presentation</vt:lpstr>
      <vt:lpstr>КАРДИЈАЛНО РЕМОДЕЛОВАЊЕ</vt:lpstr>
      <vt:lpstr>АКТИВАЦИЈА ИМУНИТЕТА И ПЕРЗИСТЕНЦИЈА ВИРУСА</vt:lpstr>
      <vt:lpstr>PowerPoint Presentation</vt:lpstr>
      <vt:lpstr>PowerPoint Presentation</vt:lpstr>
      <vt:lpstr>Aterotromboza i mikrocirkulacija</vt:lpstr>
      <vt:lpstr>PowerPoint Presentation</vt:lpstr>
      <vt:lpstr>PowerPoint Presentation</vt:lpstr>
      <vt:lpstr> Vreme je važno</vt:lpstr>
      <vt:lpstr>PowerPoint Presentation</vt:lpstr>
      <vt:lpstr>1- godišnji mortalitet kod PCI zavisi od vremenskog intervala od pojave simptoma do balona</vt:lpstr>
      <vt:lpstr>Valvularne bolesti kod starih osoba</vt:lpstr>
      <vt:lpstr>Valvularne bolesti kod starih osoba</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Gerijatrija sa negom Miokarditis, Akutni infarkt srca, Srčane mane, Hronična miokardiopatija</dc:title>
  <dc:creator>MiskoT</dc:creator>
  <cp:lastModifiedBy>Microsoft Office User</cp:lastModifiedBy>
  <cp:revision>14</cp:revision>
  <dcterms:created xsi:type="dcterms:W3CDTF">2015-02-21T17:36:08Z</dcterms:created>
  <dcterms:modified xsi:type="dcterms:W3CDTF">2023-02-06T08:52:02Z</dcterms:modified>
</cp:coreProperties>
</file>